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63" r:id="rId2"/>
    <p:sldId id="603" r:id="rId3"/>
    <p:sldId id="604" r:id="rId4"/>
    <p:sldId id="607" r:id="rId5"/>
    <p:sldId id="609" r:id="rId6"/>
    <p:sldId id="608" r:id="rId7"/>
    <p:sldId id="606" r:id="rId8"/>
    <p:sldId id="605" r:id="rId9"/>
    <p:sldId id="611" r:id="rId10"/>
    <p:sldId id="610" r:id="rId11"/>
    <p:sldId id="612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DFDFD"/>
    <a:srgbClr val="5B9BD5"/>
    <a:srgbClr val="BDD7EE"/>
    <a:srgbClr val="F0EAF5"/>
    <a:srgbClr val="FF0000"/>
    <a:srgbClr val="00B050"/>
    <a:srgbClr val="B3D5E6"/>
    <a:srgbClr val="DEEB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8133" autoAdjust="0"/>
  </p:normalViewPr>
  <p:slideViewPr>
    <p:cSldViewPr snapToGrid="0">
      <p:cViewPr>
        <p:scale>
          <a:sx n="66" d="100"/>
          <a:sy n="66" d="100"/>
        </p:scale>
        <p:origin x="-2226" y="-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1320" y="94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542B2-727C-4E62-833D-EF71C024C6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38781-968D-484D-BE16-03A0F15752AF}">
      <dgm:prSet phldrT="[Текст]" custT="1"/>
      <dgm:spPr/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E85B2-6E2D-4A90-8012-2F79BCA1B1DE}" type="parTrans" cxnId="{E366B91A-998D-49E0-B3DE-54B67F6C95A1}">
      <dgm:prSet/>
      <dgm:spPr/>
      <dgm:t>
        <a:bodyPr/>
        <a:lstStyle/>
        <a:p>
          <a:endParaRPr lang="ru-RU"/>
        </a:p>
      </dgm:t>
    </dgm:pt>
    <dgm:pt modelId="{3B1F6A6E-2F86-4628-9FBA-7C0BE950DCE9}" type="sibTrans" cxnId="{E366B91A-998D-49E0-B3DE-54B67F6C95A1}">
      <dgm:prSet/>
      <dgm:spPr/>
      <dgm:t>
        <a:bodyPr/>
        <a:lstStyle/>
        <a:p>
          <a:endParaRPr lang="ru-RU"/>
        </a:p>
      </dgm:t>
    </dgm:pt>
    <dgm:pt modelId="{498A452F-1B19-49DD-AC2E-090DF830F735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привести муниципальные правовые акты в соответствие с действующим федеральным и региональным законодательством;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D0F12-898D-4879-A7B4-FF08F61F4FB8}" type="parTrans" cxnId="{9ED6A542-5540-4CEA-A1DD-0AEF9A0F320E}">
      <dgm:prSet/>
      <dgm:spPr/>
      <dgm:t>
        <a:bodyPr/>
        <a:lstStyle/>
        <a:p>
          <a:endParaRPr lang="ru-RU"/>
        </a:p>
      </dgm:t>
    </dgm:pt>
    <dgm:pt modelId="{108119BA-D040-4577-A331-027935393593}" type="sibTrans" cxnId="{9ED6A542-5540-4CEA-A1DD-0AEF9A0F320E}">
      <dgm:prSet/>
      <dgm:spPr/>
      <dgm:t>
        <a:bodyPr/>
        <a:lstStyle/>
        <a:p>
          <a:endParaRPr lang="ru-RU"/>
        </a:p>
      </dgm:t>
    </dgm:pt>
    <dgm:pt modelId="{5A3A7888-64E0-41C8-A4DE-1D1BC9EFA9C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12B07-43E6-45C8-B173-EDA2CB419050}" type="parTrans" cxnId="{D79408D9-9777-432A-8064-508FF0A4C897}">
      <dgm:prSet/>
      <dgm:spPr/>
      <dgm:t>
        <a:bodyPr/>
        <a:lstStyle/>
        <a:p>
          <a:endParaRPr lang="ru-RU"/>
        </a:p>
      </dgm:t>
    </dgm:pt>
    <dgm:pt modelId="{4DE9B646-4140-440C-9E80-28A425FFC8E0}" type="sibTrans" cxnId="{D79408D9-9777-432A-8064-508FF0A4C897}">
      <dgm:prSet/>
      <dgm:spPr/>
      <dgm:t>
        <a:bodyPr/>
        <a:lstStyle/>
        <a:p>
          <a:endParaRPr lang="ru-RU"/>
        </a:p>
      </dgm:t>
    </dgm:pt>
    <dgm:pt modelId="{21C0CEF7-5C46-46D8-958D-4B1485223B09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предусмотреть в муниципальных бюджетах необходимые средства на </a:t>
          </a:r>
          <a:r>
            <a:rPr lang="ru-RU" sz="2200" dirty="0" err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софинансирование</a:t>
          </a:r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расходных обязательств на мероприятия по организации горячего питания обучающихся 1-4 классов; на организацию питания обучающихся 5-11 классов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42D8F-A86E-4404-B450-F02A9457759B}" type="parTrans" cxnId="{23AEDFE2-DF45-4E47-AB8D-47E2CBF1000F}">
      <dgm:prSet/>
      <dgm:spPr/>
      <dgm:t>
        <a:bodyPr/>
        <a:lstStyle/>
        <a:p>
          <a:endParaRPr lang="ru-RU"/>
        </a:p>
      </dgm:t>
    </dgm:pt>
    <dgm:pt modelId="{02AB022B-0EC4-40C5-A0F5-A13163BE66BA}" type="sibTrans" cxnId="{23AEDFE2-DF45-4E47-AB8D-47E2CBF1000F}">
      <dgm:prSet/>
      <dgm:spPr/>
      <dgm:t>
        <a:bodyPr/>
        <a:lstStyle/>
        <a:p>
          <a:endParaRPr lang="ru-RU"/>
        </a:p>
      </dgm:t>
    </dgm:pt>
    <dgm:pt modelId="{6ED1547D-B915-4E6C-B127-8F029EBDA46D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AD5EC-68AB-435F-B2B2-C8A81C0AA3DE}" type="parTrans" cxnId="{22067F1A-BC06-4904-892A-FA99684D52BF}">
      <dgm:prSet/>
      <dgm:spPr/>
      <dgm:t>
        <a:bodyPr/>
        <a:lstStyle/>
        <a:p>
          <a:endParaRPr lang="ru-RU"/>
        </a:p>
      </dgm:t>
    </dgm:pt>
    <dgm:pt modelId="{0A1363B7-4B05-489F-804A-C68F94672174}" type="sibTrans" cxnId="{22067F1A-BC06-4904-892A-FA99684D52BF}">
      <dgm:prSet/>
      <dgm:spPr/>
      <dgm:t>
        <a:bodyPr/>
        <a:lstStyle/>
        <a:p>
          <a:endParaRPr lang="ru-RU"/>
        </a:p>
      </dgm:t>
    </dgm:pt>
    <dgm:pt modelId="{1086B81B-9F5E-4E9D-9FEC-EDCE43352EA2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организовать работу по заключению договоров на организацию горячего питания с 01 сентября 2020 года обучающихся 1-4 классов, а также для обучающихся 5-11 классов, относящихся к льготным категориям, определенных Социальным кодексом Волгоградской области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3D043-FFC2-43C2-9FB2-40ED064A99CE}" type="parTrans" cxnId="{FA946294-6482-482D-AB22-17C78F2A9868}">
      <dgm:prSet/>
      <dgm:spPr/>
      <dgm:t>
        <a:bodyPr/>
        <a:lstStyle/>
        <a:p>
          <a:endParaRPr lang="ru-RU"/>
        </a:p>
      </dgm:t>
    </dgm:pt>
    <dgm:pt modelId="{E0D8D51F-C753-4935-A64A-C6C339FE94F7}" type="sibTrans" cxnId="{FA946294-6482-482D-AB22-17C78F2A9868}">
      <dgm:prSet/>
      <dgm:spPr/>
      <dgm:t>
        <a:bodyPr/>
        <a:lstStyle/>
        <a:p>
          <a:endParaRPr lang="ru-RU"/>
        </a:p>
      </dgm:t>
    </dgm:pt>
    <dgm:pt modelId="{A1F7218F-A48B-4A3A-A83E-D0FB7FEEAB13}" type="pres">
      <dgm:prSet presAssocID="{7A6542B2-727C-4E62-833D-EF71C024C6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B5DCB6-AE91-4B9F-9C21-348F8DCD6E97}" type="pres">
      <dgm:prSet presAssocID="{44838781-968D-484D-BE16-03A0F15752AF}" presName="composite" presStyleCnt="0"/>
      <dgm:spPr/>
    </dgm:pt>
    <dgm:pt modelId="{2FF77E56-4E1C-4AC6-917B-91997C290943}" type="pres">
      <dgm:prSet presAssocID="{44838781-968D-484D-BE16-03A0F15752A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BB203-2447-4EC4-8F56-C693322C58F4}" type="pres">
      <dgm:prSet presAssocID="{44838781-968D-484D-BE16-03A0F15752A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2FE56-6859-413B-B03D-109031D4D856}" type="pres">
      <dgm:prSet presAssocID="{3B1F6A6E-2F86-4628-9FBA-7C0BE950DCE9}" presName="sp" presStyleCnt="0"/>
      <dgm:spPr/>
    </dgm:pt>
    <dgm:pt modelId="{4E0A010D-CA9B-4D42-9893-984F1ED0D049}" type="pres">
      <dgm:prSet presAssocID="{5A3A7888-64E0-41C8-A4DE-1D1BC9EFA9CC}" presName="composite" presStyleCnt="0"/>
      <dgm:spPr/>
    </dgm:pt>
    <dgm:pt modelId="{9DDC8D32-647E-42D7-8F97-459F398BA684}" type="pres">
      <dgm:prSet presAssocID="{5A3A7888-64E0-41C8-A4DE-1D1BC9EFA9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13C3A-559C-4821-8AB4-D7D80C672B64}" type="pres">
      <dgm:prSet presAssocID="{5A3A7888-64E0-41C8-A4DE-1D1BC9EFA9C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8B715-316D-430C-8420-724B3956D439}" type="pres">
      <dgm:prSet presAssocID="{4DE9B646-4140-440C-9E80-28A425FFC8E0}" presName="sp" presStyleCnt="0"/>
      <dgm:spPr/>
    </dgm:pt>
    <dgm:pt modelId="{CD3297BC-9243-4CD0-8C4E-90BCD014B351}" type="pres">
      <dgm:prSet presAssocID="{6ED1547D-B915-4E6C-B127-8F029EBDA46D}" presName="composite" presStyleCnt="0"/>
      <dgm:spPr/>
    </dgm:pt>
    <dgm:pt modelId="{3B2AFA89-301F-4202-9AEC-C4F25970E777}" type="pres">
      <dgm:prSet presAssocID="{6ED1547D-B915-4E6C-B127-8F029EBDA4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881A4-1E5A-443C-B22E-B52609580B16}" type="pres">
      <dgm:prSet presAssocID="{6ED1547D-B915-4E6C-B127-8F029EBDA46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2A2410-4B94-4BD9-AFDF-A65F5B74664A}" type="presOf" srcId="{7A6542B2-727C-4E62-833D-EF71C024C664}" destId="{A1F7218F-A48B-4A3A-A83E-D0FB7FEEAB13}" srcOrd="0" destOrd="0" presId="urn:microsoft.com/office/officeart/2005/8/layout/chevron2"/>
    <dgm:cxn modelId="{23AEDFE2-DF45-4E47-AB8D-47E2CBF1000F}" srcId="{5A3A7888-64E0-41C8-A4DE-1D1BC9EFA9CC}" destId="{21C0CEF7-5C46-46D8-958D-4B1485223B09}" srcOrd="0" destOrd="0" parTransId="{12A42D8F-A86E-4404-B450-F02A9457759B}" sibTransId="{02AB022B-0EC4-40C5-A0F5-A13163BE66BA}"/>
    <dgm:cxn modelId="{58D29F03-9424-4DD2-B4A1-0E38D1F1F835}" type="presOf" srcId="{5A3A7888-64E0-41C8-A4DE-1D1BC9EFA9CC}" destId="{9DDC8D32-647E-42D7-8F97-459F398BA684}" srcOrd="0" destOrd="0" presId="urn:microsoft.com/office/officeart/2005/8/layout/chevron2"/>
    <dgm:cxn modelId="{387B709F-D44D-4E37-B913-7DB2AD6DF0D6}" type="presOf" srcId="{498A452F-1B19-49DD-AC2E-090DF830F735}" destId="{1DFBB203-2447-4EC4-8F56-C693322C58F4}" srcOrd="0" destOrd="0" presId="urn:microsoft.com/office/officeart/2005/8/layout/chevron2"/>
    <dgm:cxn modelId="{465CAAA3-3530-4C1F-9DB8-3E48A0569249}" type="presOf" srcId="{1086B81B-9F5E-4E9D-9FEC-EDCE43352EA2}" destId="{9BA881A4-1E5A-443C-B22E-B52609580B16}" srcOrd="0" destOrd="0" presId="urn:microsoft.com/office/officeart/2005/8/layout/chevron2"/>
    <dgm:cxn modelId="{046EB2AD-0EA2-4C6F-B5E6-36B0BACF652F}" type="presOf" srcId="{6ED1547D-B915-4E6C-B127-8F029EBDA46D}" destId="{3B2AFA89-301F-4202-9AEC-C4F25970E777}" srcOrd="0" destOrd="0" presId="urn:microsoft.com/office/officeart/2005/8/layout/chevron2"/>
    <dgm:cxn modelId="{3BCBFA34-2FF0-4FB2-9762-623C09EAB252}" type="presOf" srcId="{44838781-968D-484D-BE16-03A0F15752AF}" destId="{2FF77E56-4E1C-4AC6-917B-91997C290943}" srcOrd="0" destOrd="0" presId="urn:microsoft.com/office/officeart/2005/8/layout/chevron2"/>
    <dgm:cxn modelId="{9ED6A542-5540-4CEA-A1DD-0AEF9A0F320E}" srcId="{44838781-968D-484D-BE16-03A0F15752AF}" destId="{498A452F-1B19-49DD-AC2E-090DF830F735}" srcOrd="0" destOrd="0" parTransId="{434D0F12-898D-4879-A7B4-FF08F61F4FB8}" sibTransId="{108119BA-D040-4577-A331-027935393593}"/>
    <dgm:cxn modelId="{FA946294-6482-482D-AB22-17C78F2A9868}" srcId="{6ED1547D-B915-4E6C-B127-8F029EBDA46D}" destId="{1086B81B-9F5E-4E9D-9FEC-EDCE43352EA2}" srcOrd="0" destOrd="0" parTransId="{3A13D043-FFC2-43C2-9FB2-40ED064A99CE}" sibTransId="{E0D8D51F-C753-4935-A64A-C6C339FE94F7}"/>
    <dgm:cxn modelId="{E366B91A-998D-49E0-B3DE-54B67F6C95A1}" srcId="{7A6542B2-727C-4E62-833D-EF71C024C664}" destId="{44838781-968D-484D-BE16-03A0F15752AF}" srcOrd="0" destOrd="0" parTransId="{251E85B2-6E2D-4A90-8012-2F79BCA1B1DE}" sibTransId="{3B1F6A6E-2F86-4628-9FBA-7C0BE950DCE9}"/>
    <dgm:cxn modelId="{D79408D9-9777-432A-8064-508FF0A4C897}" srcId="{7A6542B2-727C-4E62-833D-EF71C024C664}" destId="{5A3A7888-64E0-41C8-A4DE-1D1BC9EFA9CC}" srcOrd="1" destOrd="0" parTransId="{B5412B07-43E6-45C8-B173-EDA2CB419050}" sibTransId="{4DE9B646-4140-440C-9E80-28A425FFC8E0}"/>
    <dgm:cxn modelId="{3C5BFE55-A36E-4842-8C03-DA0A65E9D64C}" type="presOf" srcId="{21C0CEF7-5C46-46D8-958D-4B1485223B09}" destId="{0B313C3A-559C-4821-8AB4-D7D80C672B64}" srcOrd="0" destOrd="0" presId="urn:microsoft.com/office/officeart/2005/8/layout/chevron2"/>
    <dgm:cxn modelId="{22067F1A-BC06-4904-892A-FA99684D52BF}" srcId="{7A6542B2-727C-4E62-833D-EF71C024C664}" destId="{6ED1547D-B915-4E6C-B127-8F029EBDA46D}" srcOrd="2" destOrd="0" parTransId="{6B9AD5EC-68AB-435F-B2B2-C8A81C0AA3DE}" sibTransId="{0A1363B7-4B05-489F-804A-C68F94672174}"/>
    <dgm:cxn modelId="{3752BE01-5498-4A68-8533-98EA71A06D13}" type="presParOf" srcId="{A1F7218F-A48B-4A3A-A83E-D0FB7FEEAB13}" destId="{59B5DCB6-AE91-4B9F-9C21-348F8DCD6E97}" srcOrd="0" destOrd="0" presId="urn:microsoft.com/office/officeart/2005/8/layout/chevron2"/>
    <dgm:cxn modelId="{C402CC3E-8A90-41C2-B3C1-395EA44E58EA}" type="presParOf" srcId="{59B5DCB6-AE91-4B9F-9C21-348F8DCD6E97}" destId="{2FF77E56-4E1C-4AC6-917B-91997C290943}" srcOrd="0" destOrd="0" presId="urn:microsoft.com/office/officeart/2005/8/layout/chevron2"/>
    <dgm:cxn modelId="{BE4C1D0D-57C7-49D9-8C46-A4B622F620F7}" type="presParOf" srcId="{59B5DCB6-AE91-4B9F-9C21-348F8DCD6E97}" destId="{1DFBB203-2447-4EC4-8F56-C693322C58F4}" srcOrd="1" destOrd="0" presId="urn:microsoft.com/office/officeart/2005/8/layout/chevron2"/>
    <dgm:cxn modelId="{4A8626CB-BD63-48C2-ABCA-850FE4365372}" type="presParOf" srcId="{A1F7218F-A48B-4A3A-A83E-D0FB7FEEAB13}" destId="{5972FE56-6859-413B-B03D-109031D4D856}" srcOrd="1" destOrd="0" presId="urn:microsoft.com/office/officeart/2005/8/layout/chevron2"/>
    <dgm:cxn modelId="{648EFE07-FD3B-4C5B-A29C-6CC0E5C8C5B2}" type="presParOf" srcId="{A1F7218F-A48B-4A3A-A83E-D0FB7FEEAB13}" destId="{4E0A010D-CA9B-4D42-9893-984F1ED0D049}" srcOrd="2" destOrd="0" presId="urn:microsoft.com/office/officeart/2005/8/layout/chevron2"/>
    <dgm:cxn modelId="{73C0F4E0-E3EA-4C05-9876-9C204902B457}" type="presParOf" srcId="{4E0A010D-CA9B-4D42-9893-984F1ED0D049}" destId="{9DDC8D32-647E-42D7-8F97-459F398BA684}" srcOrd="0" destOrd="0" presId="urn:microsoft.com/office/officeart/2005/8/layout/chevron2"/>
    <dgm:cxn modelId="{F10F6687-F043-4844-A415-3620B3FF80F5}" type="presParOf" srcId="{4E0A010D-CA9B-4D42-9893-984F1ED0D049}" destId="{0B313C3A-559C-4821-8AB4-D7D80C672B64}" srcOrd="1" destOrd="0" presId="urn:microsoft.com/office/officeart/2005/8/layout/chevron2"/>
    <dgm:cxn modelId="{2C9F77F4-44EF-4DB4-B0E4-F0F6E661F195}" type="presParOf" srcId="{A1F7218F-A48B-4A3A-A83E-D0FB7FEEAB13}" destId="{4738B715-316D-430C-8420-724B3956D439}" srcOrd="3" destOrd="0" presId="urn:microsoft.com/office/officeart/2005/8/layout/chevron2"/>
    <dgm:cxn modelId="{24B9C0EA-08EB-4FCD-B67D-7A912FB1496C}" type="presParOf" srcId="{A1F7218F-A48B-4A3A-A83E-D0FB7FEEAB13}" destId="{CD3297BC-9243-4CD0-8C4E-90BCD014B351}" srcOrd="4" destOrd="0" presId="urn:microsoft.com/office/officeart/2005/8/layout/chevron2"/>
    <dgm:cxn modelId="{B28A665A-B6AD-45EC-9FF2-FB6E184A0C72}" type="presParOf" srcId="{CD3297BC-9243-4CD0-8C4E-90BCD014B351}" destId="{3B2AFA89-301F-4202-9AEC-C4F25970E777}" srcOrd="0" destOrd="0" presId="urn:microsoft.com/office/officeart/2005/8/layout/chevron2"/>
    <dgm:cxn modelId="{64326988-F720-47B5-A076-A37A1B644400}" type="presParOf" srcId="{CD3297BC-9243-4CD0-8C4E-90BCD014B351}" destId="{9BA881A4-1E5A-443C-B22E-B52609580B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542B2-727C-4E62-833D-EF71C024C6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38781-968D-484D-BE16-03A0F15752AF}">
      <dgm:prSet phldrT="[Текст]" custT="1"/>
      <dgm:spPr/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E85B2-6E2D-4A90-8012-2F79BCA1B1DE}" type="parTrans" cxnId="{E366B91A-998D-49E0-B3DE-54B67F6C95A1}">
      <dgm:prSet/>
      <dgm:spPr/>
      <dgm:t>
        <a:bodyPr/>
        <a:lstStyle/>
        <a:p>
          <a:endParaRPr lang="ru-RU"/>
        </a:p>
      </dgm:t>
    </dgm:pt>
    <dgm:pt modelId="{3B1F6A6E-2F86-4628-9FBA-7C0BE950DCE9}" type="sibTrans" cxnId="{E366B91A-998D-49E0-B3DE-54B67F6C95A1}">
      <dgm:prSet/>
      <dgm:spPr/>
      <dgm:t>
        <a:bodyPr/>
        <a:lstStyle/>
        <a:p>
          <a:endParaRPr lang="ru-RU"/>
        </a:p>
      </dgm:t>
    </dgm:pt>
    <dgm:pt modelId="{498A452F-1B19-49DD-AC2E-090DF830F735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меню и согласовать его с территориальным органом исполнительной власти, уполномоченным осуществлять государственный санитарно-эпидемиологический надзор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D0F12-898D-4879-A7B4-FF08F61F4FB8}" type="parTrans" cxnId="{9ED6A542-5540-4CEA-A1DD-0AEF9A0F320E}">
      <dgm:prSet/>
      <dgm:spPr/>
      <dgm:t>
        <a:bodyPr/>
        <a:lstStyle/>
        <a:p>
          <a:endParaRPr lang="ru-RU"/>
        </a:p>
      </dgm:t>
    </dgm:pt>
    <dgm:pt modelId="{108119BA-D040-4577-A331-027935393593}" type="sibTrans" cxnId="{9ED6A542-5540-4CEA-A1DD-0AEF9A0F320E}">
      <dgm:prSet/>
      <dgm:spPr/>
      <dgm:t>
        <a:bodyPr/>
        <a:lstStyle/>
        <a:p>
          <a:endParaRPr lang="ru-RU"/>
        </a:p>
      </dgm:t>
    </dgm:pt>
    <dgm:pt modelId="{5A3A7888-64E0-41C8-A4DE-1D1BC9EFA9C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12B07-43E6-45C8-B173-EDA2CB419050}" type="parTrans" cxnId="{D79408D9-9777-432A-8064-508FF0A4C897}">
      <dgm:prSet/>
      <dgm:spPr/>
      <dgm:t>
        <a:bodyPr/>
        <a:lstStyle/>
        <a:p>
          <a:endParaRPr lang="ru-RU"/>
        </a:p>
      </dgm:t>
    </dgm:pt>
    <dgm:pt modelId="{4DE9B646-4140-440C-9E80-28A425FFC8E0}" type="sibTrans" cxnId="{D79408D9-9777-432A-8064-508FF0A4C897}">
      <dgm:prSet/>
      <dgm:spPr/>
      <dgm:t>
        <a:bodyPr/>
        <a:lstStyle/>
        <a:p>
          <a:endParaRPr lang="ru-RU"/>
        </a:p>
      </dgm:t>
    </dgm:pt>
    <dgm:pt modelId="{21C0CEF7-5C46-46D8-958D-4B1485223B09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предусмотреть достаточное количество посадочных мест в обеденном зале (комнате приема пищи), достаточное количество посуды и инвентаря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42D8F-A86E-4404-B450-F02A9457759B}" type="parTrans" cxnId="{23AEDFE2-DF45-4E47-AB8D-47E2CBF1000F}">
      <dgm:prSet/>
      <dgm:spPr/>
      <dgm:t>
        <a:bodyPr/>
        <a:lstStyle/>
        <a:p>
          <a:endParaRPr lang="ru-RU"/>
        </a:p>
      </dgm:t>
    </dgm:pt>
    <dgm:pt modelId="{02AB022B-0EC4-40C5-A0F5-A13163BE66BA}" type="sibTrans" cxnId="{23AEDFE2-DF45-4E47-AB8D-47E2CBF1000F}">
      <dgm:prSet/>
      <dgm:spPr/>
      <dgm:t>
        <a:bodyPr/>
        <a:lstStyle/>
        <a:p>
          <a:endParaRPr lang="ru-RU"/>
        </a:p>
      </dgm:t>
    </dgm:pt>
    <dgm:pt modelId="{6ED1547D-B915-4E6C-B127-8F029EBDA46D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AD5EC-68AB-435F-B2B2-C8A81C0AA3DE}" type="parTrans" cxnId="{22067F1A-BC06-4904-892A-FA99684D52BF}">
      <dgm:prSet/>
      <dgm:spPr/>
      <dgm:t>
        <a:bodyPr/>
        <a:lstStyle/>
        <a:p>
          <a:endParaRPr lang="ru-RU"/>
        </a:p>
      </dgm:t>
    </dgm:pt>
    <dgm:pt modelId="{0A1363B7-4B05-489F-804A-C68F94672174}" type="sibTrans" cxnId="{22067F1A-BC06-4904-892A-FA99684D52BF}">
      <dgm:prSet/>
      <dgm:spPr/>
      <dgm:t>
        <a:bodyPr/>
        <a:lstStyle/>
        <a:p>
          <a:endParaRPr lang="ru-RU"/>
        </a:p>
      </dgm:t>
    </dgm:pt>
    <dgm:pt modelId="{1086B81B-9F5E-4E9D-9FEC-EDCE43352EA2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и утвердить графики питания обучающихся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3D043-FFC2-43C2-9FB2-40ED064A99CE}" type="parTrans" cxnId="{FA946294-6482-482D-AB22-17C78F2A9868}">
      <dgm:prSet/>
      <dgm:spPr/>
      <dgm:t>
        <a:bodyPr/>
        <a:lstStyle/>
        <a:p>
          <a:endParaRPr lang="ru-RU"/>
        </a:p>
      </dgm:t>
    </dgm:pt>
    <dgm:pt modelId="{E0D8D51F-C753-4935-A64A-C6C339FE94F7}" type="sibTrans" cxnId="{FA946294-6482-482D-AB22-17C78F2A9868}">
      <dgm:prSet/>
      <dgm:spPr/>
      <dgm:t>
        <a:bodyPr/>
        <a:lstStyle/>
        <a:p>
          <a:endParaRPr lang="ru-RU"/>
        </a:p>
      </dgm:t>
    </dgm:pt>
    <dgm:pt modelId="{4795A392-D6C9-495B-B618-4ED2F35F48CF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размещение на официальных сайтах образовательных организаций информации об условиях организации питания детей, в том числе ежедневного меню</a:t>
          </a:r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B5213-26B3-4E09-8C48-0F464E2E3694}" type="parTrans" cxnId="{2518B35F-D6DB-4CA2-B108-A8794BBF1080}">
      <dgm:prSet/>
      <dgm:spPr/>
      <dgm:t>
        <a:bodyPr/>
        <a:lstStyle/>
        <a:p>
          <a:endParaRPr lang="ru-RU"/>
        </a:p>
      </dgm:t>
    </dgm:pt>
    <dgm:pt modelId="{9F94156A-8E16-48D3-8C3C-1CE9818C7BCD}" type="sibTrans" cxnId="{2518B35F-D6DB-4CA2-B108-A8794BBF1080}">
      <dgm:prSet/>
      <dgm:spPr/>
      <dgm:t>
        <a:bodyPr/>
        <a:lstStyle/>
        <a:p>
          <a:endParaRPr lang="ru-RU"/>
        </a:p>
      </dgm:t>
    </dgm:pt>
    <dgm:pt modelId="{C9488947-81DA-46AE-BD2E-FF43CE67EDA0}">
      <dgm:prSet phldrT="[Текст]" custT="1"/>
      <dgm:spPr/>
      <dgm:t>
        <a:bodyPr/>
        <a:lstStyle/>
        <a:p>
          <a:endParaRPr lang="ru-RU" sz="2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C3685-8860-45E6-8690-B147AA529D8C}" type="parTrans" cxnId="{12584DB4-0E07-4F81-9FC5-4F808077A4AE}">
      <dgm:prSet/>
      <dgm:spPr/>
      <dgm:t>
        <a:bodyPr/>
        <a:lstStyle/>
        <a:p>
          <a:endParaRPr lang="ru-RU"/>
        </a:p>
      </dgm:t>
    </dgm:pt>
    <dgm:pt modelId="{F6E08A79-3712-4B88-8623-F21245B42376}" type="sibTrans" cxnId="{12584DB4-0E07-4F81-9FC5-4F808077A4AE}">
      <dgm:prSet/>
      <dgm:spPr/>
      <dgm:t>
        <a:bodyPr/>
        <a:lstStyle/>
        <a:p>
          <a:endParaRPr lang="ru-RU"/>
        </a:p>
      </dgm:t>
    </dgm:pt>
    <dgm:pt modelId="{A1F7218F-A48B-4A3A-A83E-D0FB7FEEAB13}" type="pres">
      <dgm:prSet presAssocID="{7A6542B2-727C-4E62-833D-EF71C024C6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B5DCB6-AE91-4B9F-9C21-348F8DCD6E97}" type="pres">
      <dgm:prSet presAssocID="{44838781-968D-484D-BE16-03A0F15752AF}" presName="composite" presStyleCnt="0"/>
      <dgm:spPr/>
    </dgm:pt>
    <dgm:pt modelId="{2FF77E56-4E1C-4AC6-917B-91997C290943}" type="pres">
      <dgm:prSet presAssocID="{44838781-968D-484D-BE16-03A0F15752A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BB203-2447-4EC4-8F56-C693322C58F4}" type="pres">
      <dgm:prSet presAssocID="{44838781-968D-484D-BE16-03A0F15752A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2FE56-6859-413B-B03D-109031D4D856}" type="pres">
      <dgm:prSet presAssocID="{3B1F6A6E-2F86-4628-9FBA-7C0BE950DCE9}" presName="sp" presStyleCnt="0"/>
      <dgm:spPr/>
    </dgm:pt>
    <dgm:pt modelId="{4E0A010D-CA9B-4D42-9893-984F1ED0D049}" type="pres">
      <dgm:prSet presAssocID="{5A3A7888-64E0-41C8-A4DE-1D1BC9EFA9CC}" presName="composite" presStyleCnt="0"/>
      <dgm:spPr/>
    </dgm:pt>
    <dgm:pt modelId="{9DDC8D32-647E-42D7-8F97-459F398BA684}" type="pres">
      <dgm:prSet presAssocID="{5A3A7888-64E0-41C8-A4DE-1D1BC9EFA9C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13C3A-559C-4821-8AB4-D7D80C672B64}" type="pres">
      <dgm:prSet presAssocID="{5A3A7888-64E0-41C8-A4DE-1D1BC9EFA9C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8B715-316D-430C-8420-724B3956D439}" type="pres">
      <dgm:prSet presAssocID="{4DE9B646-4140-440C-9E80-28A425FFC8E0}" presName="sp" presStyleCnt="0"/>
      <dgm:spPr/>
    </dgm:pt>
    <dgm:pt modelId="{CD3297BC-9243-4CD0-8C4E-90BCD014B351}" type="pres">
      <dgm:prSet presAssocID="{6ED1547D-B915-4E6C-B127-8F029EBDA46D}" presName="composite" presStyleCnt="0"/>
      <dgm:spPr/>
    </dgm:pt>
    <dgm:pt modelId="{3B2AFA89-301F-4202-9AEC-C4F25970E777}" type="pres">
      <dgm:prSet presAssocID="{6ED1547D-B915-4E6C-B127-8F029EBDA4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881A4-1E5A-443C-B22E-B52609580B16}" type="pres">
      <dgm:prSet presAssocID="{6ED1547D-B915-4E6C-B127-8F029EBDA46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263A6-6D8C-4F0D-BFA9-933211F5ED1C}" type="pres">
      <dgm:prSet presAssocID="{0A1363B7-4B05-489F-804A-C68F94672174}" presName="sp" presStyleCnt="0"/>
      <dgm:spPr/>
    </dgm:pt>
    <dgm:pt modelId="{5DFB6575-8DB4-4531-9031-08921BEB7205}" type="pres">
      <dgm:prSet presAssocID="{C9488947-81DA-46AE-BD2E-FF43CE67EDA0}" presName="composite" presStyleCnt="0"/>
      <dgm:spPr/>
    </dgm:pt>
    <dgm:pt modelId="{B5CAE82B-7F9A-4AE0-B862-CF2AD8915732}" type="pres">
      <dgm:prSet presAssocID="{C9488947-81DA-46AE-BD2E-FF43CE67EDA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7AEFB-4E63-4F06-9C4C-5610ED40CF20}" type="pres">
      <dgm:prSet presAssocID="{C9488947-81DA-46AE-BD2E-FF43CE67EDA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B709F-D44D-4E37-B913-7DB2AD6DF0D6}" type="presOf" srcId="{498A452F-1B19-49DD-AC2E-090DF830F735}" destId="{1DFBB203-2447-4EC4-8F56-C693322C58F4}" srcOrd="0" destOrd="0" presId="urn:microsoft.com/office/officeart/2005/8/layout/chevron2"/>
    <dgm:cxn modelId="{FA946294-6482-482D-AB22-17C78F2A9868}" srcId="{6ED1547D-B915-4E6C-B127-8F029EBDA46D}" destId="{1086B81B-9F5E-4E9D-9FEC-EDCE43352EA2}" srcOrd="0" destOrd="0" parTransId="{3A13D043-FFC2-43C2-9FB2-40ED064A99CE}" sibTransId="{E0D8D51F-C753-4935-A64A-C6C339FE94F7}"/>
    <dgm:cxn modelId="{D79408D9-9777-432A-8064-508FF0A4C897}" srcId="{7A6542B2-727C-4E62-833D-EF71C024C664}" destId="{5A3A7888-64E0-41C8-A4DE-1D1BC9EFA9CC}" srcOrd="1" destOrd="0" parTransId="{B5412B07-43E6-45C8-B173-EDA2CB419050}" sibTransId="{4DE9B646-4140-440C-9E80-28A425FFC8E0}"/>
    <dgm:cxn modelId="{E366B91A-998D-49E0-B3DE-54B67F6C95A1}" srcId="{7A6542B2-727C-4E62-833D-EF71C024C664}" destId="{44838781-968D-484D-BE16-03A0F15752AF}" srcOrd="0" destOrd="0" parTransId="{251E85B2-6E2D-4A90-8012-2F79BCA1B1DE}" sibTransId="{3B1F6A6E-2F86-4628-9FBA-7C0BE950DCE9}"/>
    <dgm:cxn modelId="{465CAAA3-3530-4C1F-9DB8-3E48A0569249}" type="presOf" srcId="{1086B81B-9F5E-4E9D-9FEC-EDCE43352EA2}" destId="{9BA881A4-1E5A-443C-B22E-B52609580B16}" srcOrd="0" destOrd="0" presId="urn:microsoft.com/office/officeart/2005/8/layout/chevron2"/>
    <dgm:cxn modelId="{D8848303-7841-487E-9BF5-B0A6E3145F7C}" type="presOf" srcId="{4795A392-D6C9-495B-B618-4ED2F35F48CF}" destId="{E847AEFB-4E63-4F06-9C4C-5610ED40CF20}" srcOrd="0" destOrd="0" presId="urn:microsoft.com/office/officeart/2005/8/layout/chevron2"/>
    <dgm:cxn modelId="{072A2410-4B94-4BD9-AFDF-A65F5B74664A}" type="presOf" srcId="{7A6542B2-727C-4E62-833D-EF71C024C664}" destId="{A1F7218F-A48B-4A3A-A83E-D0FB7FEEAB13}" srcOrd="0" destOrd="0" presId="urn:microsoft.com/office/officeart/2005/8/layout/chevron2"/>
    <dgm:cxn modelId="{58D29F03-9424-4DD2-B4A1-0E38D1F1F835}" type="presOf" srcId="{5A3A7888-64E0-41C8-A4DE-1D1BC9EFA9CC}" destId="{9DDC8D32-647E-42D7-8F97-459F398BA684}" srcOrd="0" destOrd="0" presId="urn:microsoft.com/office/officeart/2005/8/layout/chevron2"/>
    <dgm:cxn modelId="{3C5BFE55-A36E-4842-8C03-DA0A65E9D64C}" type="presOf" srcId="{21C0CEF7-5C46-46D8-958D-4B1485223B09}" destId="{0B313C3A-559C-4821-8AB4-D7D80C672B64}" srcOrd="0" destOrd="0" presId="urn:microsoft.com/office/officeart/2005/8/layout/chevron2"/>
    <dgm:cxn modelId="{3BCBFA34-2FF0-4FB2-9762-623C09EAB252}" type="presOf" srcId="{44838781-968D-484D-BE16-03A0F15752AF}" destId="{2FF77E56-4E1C-4AC6-917B-91997C290943}" srcOrd="0" destOrd="0" presId="urn:microsoft.com/office/officeart/2005/8/layout/chevron2"/>
    <dgm:cxn modelId="{9ED6A542-5540-4CEA-A1DD-0AEF9A0F320E}" srcId="{44838781-968D-484D-BE16-03A0F15752AF}" destId="{498A452F-1B19-49DD-AC2E-090DF830F735}" srcOrd="0" destOrd="0" parTransId="{434D0F12-898D-4879-A7B4-FF08F61F4FB8}" sibTransId="{108119BA-D040-4577-A331-027935393593}"/>
    <dgm:cxn modelId="{046EB2AD-0EA2-4C6F-B5E6-36B0BACF652F}" type="presOf" srcId="{6ED1547D-B915-4E6C-B127-8F029EBDA46D}" destId="{3B2AFA89-301F-4202-9AEC-C4F25970E777}" srcOrd="0" destOrd="0" presId="urn:microsoft.com/office/officeart/2005/8/layout/chevron2"/>
    <dgm:cxn modelId="{22067F1A-BC06-4904-892A-FA99684D52BF}" srcId="{7A6542B2-727C-4E62-833D-EF71C024C664}" destId="{6ED1547D-B915-4E6C-B127-8F029EBDA46D}" srcOrd="2" destOrd="0" parTransId="{6B9AD5EC-68AB-435F-B2B2-C8A81C0AA3DE}" sibTransId="{0A1363B7-4B05-489F-804A-C68F94672174}"/>
    <dgm:cxn modelId="{12584DB4-0E07-4F81-9FC5-4F808077A4AE}" srcId="{7A6542B2-727C-4E62-833D-EF71C024C664}" destId="{C9488947-81DA-46AE-BD2E-FF43CE67EDA0}" srcOrd="3" destOrd="0" parTransId="{88DC3685-8860-45E6-8690-B147AA529D8C}" sibTransId="{F6E08A79-3712-4B88-8623-F21245B42376}"/>
    <dgm:cxn modelId="{6BE85EDC-A92F-4513-A144-C3F46919CA52}" type="presOf" srcId="{C9488947-81DA-46AE-BD2E-FF43CE67EDA0}" destId="{B5CAE82B-7F9A-4AE0-B862-CF2AD8915732}" srcOrd="0" destOrd="0" presId="urn:microsoft.com/office/officeart/2005/8/layout/chevron2"/>
    <dgm:cxn modelId="{2518B35F-D6DB-4CA2-B108-A8794BBF1080}" srcId="{C9488947-81DA-46AE-BD2E-FF43CE67EDA0}" destId="{4795A392-D6C9-495B-B618-4ED2F35F48CF}" srcOrd="0" destOrd="0" parTransId="{C81B5213-26B3-4E09-8C48-0F464E2E3694}" sibTransId="{9F94156A-8E16-48D3-8C3C-1CE9818C7BCD}"/>
    <dgm:cxn modelId="{23AEDFE2-DF45-4E47-AB8D-47E2CBF1000F}" srcId="{5A3A7888-64E0-41C8-A4DE-1D1BC9EFA9CC}" destId="{21C0CEF7-5C46-46D8-958D-4B1485223B09}" srcOrd="0" destOrd="0" parTransId="{12A42D8F-A86E-4404-B450-F02A9457759B}" sibTransId="{02AB022B-0EC4-40C5-A0F5-A13163BE66BA}"/>
    <dgm:cxn modelId="{3752BE01-5498-4A68-8533-98EA71A06D13}" type="presParOf" srcId="{A1F7218F-A48B-4A3A-A83E-D0FB7FEEAB13}" destId="{59B5DCB6-AE91-4B9F-9C21-348F8DCD6E97}" srcOrd="0" destOrd="0" presId="urn:microsoft.com/office/officeart/2005/8/layout/chevron2"/>
    <dgm:cxn modelId="{C402CC3E-8A90-41C2-B3C1-395EA44E58EA}" type="presParOf" srcId="{59B5DCB6-AE91-4B9F-9C21-348F8DCD6E97}" destId="{2FF77E56-4E1C-4AC6-917B-91997C290943}" srcOrd="0" destOrd="0" presId="urn:microsoft.com/office/officeart/2005/8/layout/chevron2"/>
    <dgm:cxn modelId="{BE4C1D0D-57C7-49D9-8C46-A4B622F620F7}" type="presParOf" srcId="{59B5DCB6-AE91-4B9F-9C21-348F8DCD6E97}" destId="{1DFBB203-2447-4EC4-8F56-C693322C58F4}" srcOrd="1" destOrd="0" presId="urn:microsoft.com/office/officeart/2005/8/layout/chevron2"/>
    <dgm:cxn modelId="{4A8626CB-BD63-48C2-ABCA-850FE4365372}" type="presParOf" srcId="{A1F7218F-A48B-4A3A-A83E-D0FB7FEEAB13}" destId="{5972FE56-6859-413B-B03D-109031D4D856}" srcOrd="1" destOrd="0" presId="urn:microsoft.com/office/officeart/2005/8/layout/chevron2"/>
    <dgm:cxn modelId="{648EFE07-FD3B-4C5B-A29C-6CC0E5C8C5B2}" type="presParOf" srcId="{A1F7218F-A48B-4A3A-A83E-D0FB7FEEAB13}" destId="{4E0A010D-CA9B-4D42-9893-984F1ED0D049}" srcOrd="2" destOrd="0" presId="urn:microsoft.com/office/officeart/2005/8/layout/chevron2"/>
    <dgm:cxn modelId="{73C0F4E0-E3EA-4C05-9876-9C204902B457}" type="presParOf" srcId="{4E0A010D-CA9B-4D42-9893-984F1ED0D049}" destId="{9DDC8D32-647E-42D7-8F97-459F398BA684}" srcOrd="0" destOrd="0" presId="urn:microsoft.com/office/officeart/2005/8/layout/chevron2"/>
    <dgm:cxn modelId="{F10F6687-F043-4844-A415-3620B3FF80F5}" type="presParOf" srcId="{4E0A010D-CA9B-4D42-9893-984F1ED0D049}" destId="{0B313C3A-559C-4821-8AB4-D7D80C672B64}" srcOrd="1" destOrd="0" presId="urn:microsoft.com/office/officeart/2005/8/layout/chevron2"/>
    <dgm:cxn modelId="{2C9F77F4-44EF-4DB4-B0E4-F0F6E661F195}" type="presParOf" srcId="{A1F7218F-A48B-4A3A-A83E-D0FB7FEEAB13}" destId="{4738B715-316D-430C-8420-724B3956D439}" srcOrd="3" destOrd="0" presId="urn:microsoft.com/office/officeart/2005/8/layout/chevron2"/>
    <dgm:cxn modelId="{24B9C0EA-08EB-4FCD-B67D-7A912FB1496C}" type="presParOf" srcId="{A1F7218F-A48B-4A3A-A83E-D0FB7FEEAB13}" destId="{CD3297BC-9243-4CD0-8C4E-90BCD014B351}" srcOrd="4" destOrd="0" presId="urn:microsoft.com/office/officeart/2005/8/layout/chevron2"/>
    <dgm:cxn modelId="{B28A665A-B6AD-45EC-9FF2-FB6E184A0C72}" type="presParOf" srcId="{CD3297BC-9243-4CD0-8C4E-90BCD014B351}" destId="{3B2AFA89-301F-4202-9AEC-C4F25970E777}" srcOrd="0" destOrd="0" presId="urn:microsoft.com/office/officeart/2005/8/layout/chevron2"/>
    <dgm:cxn modelId="{64326988-F720-47B5-A076-A37A1B644400}" type="presParOf" srcId="{CD3297BC-9243-4CD0-8C4E-90BCD014B351}" destId="{9BA881A4-1E5A-443C-B22E-B52609580B16}" srcOrd="1" destOrd="0" presId="urn:microsoft.com/office/officeart/2005/8/layout/chevron2"/>
    <dgm:cxn modelId="{CFA72A8B-5BBF-41EC-A509-76D51136BC59}" type="presParOf" srcId="{A1F7218F-A48B-4A3A-A83E-D0FB7FEEAB13}" destId="{1DA263A6-6D8C-4F0D-BFA9-933211F5ED1C}" srcOrd="5" destOrd="0" presId="urn:microsoft.com/office/officeart/2005/8/layout/chevron2"/>
    <dgm:cxn modelId="{B30EAF2D-16C4-4CDA-A0DD-EF765D28E1CB}" type="presParOf" srcId="{A1F7218F-A48B-4A3A-A83E-D0FB7FEEAB13}" destId="{5DFB6575-8DB4-4531-9031-08921BEB7205}" srcOrd="6" destOrd="0" presId="urn:microsoft.com/office/officeart/2005/8/layout/chevron2"/>
    <dgm:cxn modelId="{BFFED16B-E762-4400-B0DC-4EA7974963E2}" type="presParOf" srcId="{5DFB6575-8DB4-4531-9031-08921BEB7205}" destId="{B5CAE82B-7F9A-4AE0-B862-CF2AD8915732}" srcOrd="0" destOrd="0" presId="urn:microsoft.com/office/officeart/2005/8/layout/chevron2"/>
    <dgm:cxn modelId="{D516B4CF-4065-4231-AFB5-76D30588A28C}" type="presParOf" srcId="{5DFB6575-8DB4-4531-9031-08921BEB7205}" destId="{E847AEFB-4E63-4F06-9C4C-5610ED40CF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542B2-727C-4E62-833D-EF71C024C6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F7218F-A48B-4A3A-A83E-D0FB7FEEAB13}" type="pres">
      <dgm:prSet presAssocID="{7A6542B2-727C-4E62-833D-EF71C024C6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42267AE-375E-4AAB-B2C9-96184B3DEA56}" type="presOf" srcId="{7A6542B2-727C-4E62-833D-EF71C024C664}" destId="{A1F7218F-A48B-4A3A-A83E-D0FB7FEEAB13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92EB18-CB64-41DC-93CA-9448129C1B6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6929F9-DEBE-4430-A24E-37BC5E5FF52E}">
      <dgm:prSet phldrT="[Текст]"/>
      <dgm:spPr/>
      <dgm:t>
        <a:bodyPr/>
        <a:lstStyle/>
        <a:p>
          <a:r>
            <a:rPr lang="ru-RU" dirty="0" smtClean="0"/>
            <a:t>БУФЕТ-РАЗДАТОЧНАЯ</a:t>
          </a:r>
          <a:endParaRPr lang="ru-RU" dirty="0"/>
        </a:p>
      </dgm:t>
    </dgm:pt>
    <dgm:pt modelId="{53AA5B09-C1D6-4E94-BF23-9DE1066CD6B1}" type="parTrans" cxnId="{37F3176B-0707-4750-964C-5DEAB985129D}">
      <dgm:prSet/>
      <dgm:spPr/>
      <dgm:t>
        <a:bodyPr/>
        <a:lstStyle/>
        <a:p>
          <a:endParaRPr lang="ru-RU"/>
        </a:p>
      </dgm:t>
    </dgm:pt>
    <dgm:pt modelId="{62FF6EE7-1D24-440F-B044-670F7BC86F60}" type="sibTrans" cxnId="{37F3176B-0707-4750-964C-5DEAB985129D}">
      <dgm:prSet/>
      <dgm:spPr/>
      <dgm:t>
        <a:bodyPr/>
        <a:lstStyle/>
        <a:p>
          <a:endParaRPr lang="ru-RU"/>
        </a:p>
      </dgm:t>
    </dgm:pt>
    <dgm:pt modelId="{3052DA4F-8DEA-47F8-A381-2A1633913E99}">
      <dgm:prSet phldrT="[Текст]"/>
      <dgm:spPr/>
      <dgm:t>
        <a:bodyPr/>
        <a:lstStyle/>
        <a:p>
          <a:r>
            <a:rPr lang="ru-RU" dirty="0" smtClean="0"/>
            <a:t>ГОТОВАЯ ПРОДУКЦИЯ</a:t>
          </a:r>
          <a:endParaRPr lang="ru-RU" dirty="0"/>
        </a:p>
      </dgm:t>
    </dgm:pt>
    <dgm:pt modelId="{9F92FCCC-38C6-4BEE-8035-3BAD8101BA07}" type="parTrans" cxnId="{E8014779-92DC-4C83-AFAD-B243995FEB13}">
      <dgm:prSet/>
      <dgm:spPr/>
      <dgm:t>
        <a:bodyPr/>
        <a:lstStyle/>
        <a:p>
          <a:endParaRPr lang="ru-RU"/>
        </a:p>
      </dgm:t>
    </dgm:pt>
    <dgm:pt modelId="{12A9B76A-EEF8-4A50-B290-A35CBA04F881}" type="sibTrans" cxnId="{E8014779-92DC-4C83-AFAD-B243995FEB13}">
      <dgm:prSet/>
      <dgm:spPr/>
      <dgm:t>
        <a:bodyPr/>
        <a:lstStyle/>
        <a:p>
          <a:endParaRPr lang="ru-RU"/>
        </a:p>
      </dgm:t>
    </dgm:pt>
    <dgm:pt modelId="{A517C25F-1FEA-42C9-BF63-BA71F82C3A5F}">
      <dgm:prSet phldrT="[Текст]"/>
      <dgm:spPr/>
      <dgm:t>
        <a:bodyPr/>
        <a:lstStyle/>
        <a:p>
          <a:r>
            <a:rPr lang="ru-RU" dirty="0" smtClean="0"/>
            <a:t>ДОГОТОВОЧНАЯ СТОЛОВАЯ</a:t>
          </a:r>
          <a:endParaRPr lang="ru-RU" dirty="0"/>
        </a:p>
      </dgm:t>
    </dgm:pt>
    <dgm:pt modelId="{C9502338-8ACC-47F5-A303-B630D28B1E9A}" type="parTrans" cxnId="{33BD2D8D-10BD-4DD0-900B-DC3155BD60E8}">
      <dgm:prSet/>
      <dgm:spPr/>
      <dgm:t>
        <a:bodyPr/>
        <a:lstStyle/>
        <a:p>
          <a:endParaRPr lang="ru-RU"/>
        </a:p>
      </dgm:t>
    </dgm:pt>
    <dgm:pt modelId="{F172D959-628A-41EB-A212-B06C00743E6A}" type="sibTrans" cxnId="{33BD2D8D-10BD-4DD0-900B-DC3155BD60E8}">
      <dgm:prSet/>
      <dgm:spPr/>
      <dgm:t>
        <a:bodyPr/>
        <a:lstStyle/>
        <a:p>
          <a:endParaRPr lang="ru-RU"/>
        </a:p>
      </dgm:t>
    </dgm:pt>
    <dgm:pt modelId="{0A30D6DC-2470-4924-A072-297969119A7E}">
      <dgm:prSet phldrT="[Текст]"/>
      <dgm:spPr/>
      <dgm:t>
        <a:bodyPr/>
        <a:lstStyle/>
        <a:p>
          <a:r>
            <a:rPr lang="ru-RU" dirty="0" smtClean="0"/>
            <a:t>ОВОЩНЫЕ МЯСНЫЕ   РЫБНЫЕ  и пр. ПОЛУФАБРИКАТЫ</a:t>
          </a:r>
          <a:endParaRPr lang="ru-RU" dirty="0"/>
        </a:p>
      </dgm:t>
    </dgm:pt>
    <dgm:pt modelId="{BC721244-6ED8-4E4A-A2EC-93EBCB8532C0}" type="parTrans" cxnId="{F76E0080-5468-4272-8F18-FD1E50259EF5}">
      <dgm:prSet/>
      <dgm:spPr/>
      <dgm:t>
        <a:bodyPr/>
        <a:lstStyle/>
        <a:p>
          <a:endParaRPr lang="ru-RU"/>
        </a:p>
      </dgm:t>
    </dgm:pt>
    <dgm:pt modelId="{B681D6B1-3A13-4EE8-9866-4EBF70AE9EAF}" type="sibTrans" cxnId="{F76E0080-5468-4272-8F18-FD1E50259EF5}">
      <dgm:prSet/>
      <dgm:spPr/>
      <dgm:t>
        <a:bodyPr/>
        <a:lstStyle/>
        <a:p>
          <a:endParaRPr lang="ru-RU"/>
        </a:p>
      </dgm:t>
    </dgm:pt>
    <dgm:pt modelId="{A1F46433-A585-415E-89D3-0FFA20280267}">
      <dgm:prSet phldrT="[Текст]"/>
      <dgm:spPr/>
      <dgm:t>
        <a:bodyPr/>
        <a:lstStyle/>
        <a:p>
          <a:r>
            <a:rPr lang="ru-RU" dirty="0" smtClean="0"/>
            <a:t>СЫРЬЕВАЯ СТОЛОВАЯ</a:t>
          </a:r>
          <a:endParaRPr lang="ru-RU" dirty="0"/>
        </a:p>
      </dgm:t>
    </dgm:pt>
    <dgm:pt modelId="{83920D1C-5A76-4354-8039-99D9820F67E2}" type="parTrans" cxnId="{62E6DE6D-8863-4284-A439-5A3AC741EA70}">
      <dgm:prSet/>
      <dgm:spPr/>
      <dgm:t>
        <a:bodyPr/>
        <a:lstStyle/>
        <a:p>
          <a:endParaRPr lang="ru-RU"/>
        </a:p>
      </dgm:t>
    </dgm:pt>
    <dgm:pt modelId="{BAC46717-F353-40D8-82BF-5FFEEC093F3C}" type="sibTrans" cxnId="{62E6DE6D-8863-4284-A439-5A3AC741EA70}">
      <dgm:prSet/>
      <dgm:spPr/>
      <dgm:t>
        <a:bodyPr/>
        <a:lstStyle/>
        <a:p>
          <a:endParaRPr lang="ru-RU"/>
        </a:p>
      </dgm:t>
    </dgm:pt>
    <dgm:pt modelId="{886141BD-6735-43D3-97E9-4AAAD20C40AB}">
      <dgm:prSet phldrT="[Текст]"/>
      <dgm:spPr/>
      <dgm:t>
        <a:bodyPr/>
        <a:lstStyle/>
        <a:p>
          <a:r>
            <a:rPr lang="ru-RU" dirty="0" smtClean="0"/>
            <a:t>СЫРЬЕ</a:t>
          </a:r>
          <a:endParaRPr lang="ru-RU" dirty="0"/>
        </a:p>
      </dgm:t>
    </dgm:pt>
    <dgm:pt modelId="{85618775-A631-4547-B3CE-99D7DE84E119}" type="parTrans" cxnId="{58DD36B1-3AC3-46DA-83E8-6C5929FB861E}">
      <dgm:prSet/>
      <dgm:spPr/>
      <dgm:t>
        <a:bodyPr/>
        <a:lstStyle/>
        <a:p>
          <a:endParaRPr lang="ru-RU"/>
        </a:p>
      </dgm:t>
    </dgm:pt>
    <dgm:pt modelId="{109ED317-B409-4A73-9989-52BB79ED203C}" type="sibTrans" cxnId="{58DD36B1-3AC3-46DA-83E8-6C5929FB861E}">
      <dgm:prSet/>
      <dgm:spPr/>
      <dgm:t>
        <a:bodyPr/>
        <a:lstStyle/>
        <a:p>
          <a:endParaRPr lang="ru-RU"/>
        </a:p>
      </dgm:t>
    </dgm:pt>
    <dgm:pt modelId="{D0FC801A-2882-44A9-B7C8-CEA1500675A1}" type="pres">
      <dgm:prSet presAssocID="{C592EB18-CB64-41DC-93CA-9448129C1B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24CAD-5BB2-420E-A2E3-461151B0D901}" type="pres">
      <dgm:prSet presAssocID="{326929F9-DEBE-4430-A24E-37BC5E5FF52E}" presName="composite" presStyleCnt="0"/>
      <dgm:spPr/>
    </dgm:pt>
    <dgm:pt modelId="{DF83F841-6359-49B3-A016-ADDF6830EF84}" type="pres">
      <dgm:prSet presAssocID="{326929F9-DEBE-4430-A24E-37BC5E5FF5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A19F0-B7E2-427B-BA79-02C2387B0031}" type="pres">
      <dgm:prSet presAssocID="{326929F9-DEBE-4430-A24E-37BC5E5FF52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D115F-9AFB-4533-A1B0-3C7DBB20B665}" type="pres">
      <dgm:prSet presAssocID="{62FF6EE7-1D24-440F-B044-670F7BC86F60}" presName="space" presStyleCnt="0"/>
      <dgm:spPr/>
    </dgm:pt>
    <dgm:pt modelId="{481E20BF-6B26-45D4-BB22-E6FBE6D0BC55}" type="pres">
      <dgm:prSet presAssocID="{A517C25F-1FEA-42C9-BF63-BA71F82C3A5F}" presName="composite" presStyleCnt="0"/>
      <dgm:spPr/>
    </dgm:pt>
    <dgm:pt modelId="{CD24FFAA-96CB-4377-A374-7722EB108FCB}" type="pres">
      <dgm:prSet presAssocID="{A517C25F-1FEA-42C9-BF63-BA71F82C3A5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B8DD2-EA8A-4D59-9AE6-CCF433B71721}" type="pres">
      <dgm:prSet presAssocID="{A517C25F-1FEA-42C9-BF63-BA71F82C3A5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EA0E3-9B1F-4098-963C-D81E540B2AB8}" type="pres">
      <dgm:prSet presAssocID="{F172D959-628A-41EB-A212-B06C00743E6A}" presName="space" presStyleCnt="0"/>
      <dgm:spPr/>
    </dgm:pt>
    <dgm:pt modelId="{A6D3549F-865E-4BA9-B895-618F94BEB4EB}" type="pres">
      <dgm:prSet presAssocID="{A1F46433-A585-415E-89D3-0FFA20280267}" presName="composite" presStyleCnt="0"/>
      <dgm:spPr/>
    </dgm:pt>
    <dgm:pt modelId="{18FE112F-2036-4F66-9D1C-5A8CE6B53427}" type="pres">
      <dgm:prSet presAssocID="{A1F46433-A585-415E-89D3-0FFA2028026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A5798-AFD9-47E3-A124-8985930B88D9}" type="pres">
      <dgm:prSet presAssocID="{A1F46433-A585-415E-89D3-0FFA2028026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6CB91-94E1-4226-82F5-51890933CE00}" type="presOf" srcId="{326929F9-DEBE-4430-A24E-37BC5E5FF52E}" destId="{DF83F841-6359-49B3-A016-ADDF6830EF84}" srcOrd="0" destOrd="0" presId="urn:microsoft.com/office/officeart/2005/8/layout/hList1"/>
    <dgm:cxn modelId="{87D4640D-19A6-4E34-85D5-6A04919BE66B}" type="presOf" srcId="{886141BD-6735-43D3-97E9-4AAAD20C40AB}" destId="{F24A5798-AFD9-47E3-A124-8985930B88D9}" srcOrd="0" destOrd="0" presId="urn:microsoft.com/office/officeart/2005/8/layout/hList1"/>
    <dgm:cxn modelId="{CEC6F6B5-8994-4896-B9E8-2DBDF742E057}" type="presOf" srcId="{0A30D6DC-2470-4924-A072-297969119A7E}" destId="{5E5B8DD2-EA8A-4D59-9AE6-CCF433B71721}" srcOrd="0" destOrd="0" presId="urn:microsoft.com/office/officeart/2005/8/layout/hList1"/>
    <dgm:cxn modelId="{E8014779-92DC-4C83-AFAD-B243995FEB13}" srcId="{326929F9-DEBE-4430-A24E-37BC5E5FF52E}" destId="{3052DA4F-8DEA-47F8-A381-2A1633913E99}" srcOrd="0" destOrd="0" parTransId="{9F92FCCC-38C6-4BEE-8035-3BAD8101BA07}" sibTransId="{12A9B76A-EEF8-4A50-B290-A35CBA04F881}"/>
    <dgm:cxn modelId="{37F3176B-0707-4750-964C-5DEAB985129D}" srcId="{C592EB18-CB64-41DC-93CA-9448129C1B60}" destId="{326929F9-DEBE-4430-A24E-37BC5E5FF52E}" srcOrd="0" destOrd="0" parTransId="{53AA5B09-C1D6-4E94-BF23-9DE1066CD6B1}" sibTransId="{62FF6EE7-1D24-440F-B044-670F7BC86F60}"/>
    <dgm:cxn modelId="{58DD36B1-3AC3-46DA-83E8-6C5929FB861E}" srcId="{A1F46433-A585-415E-89D3-0FFA20280267}" destId="{886141BD-6735-43D3-97E9-4AAAD20C40AB}" srcOrd="0" destOrd="0" parTransId="{85618775-A631-4547-B3CE-99D7DE84E119}" sibTransId="{109ED317-B409-4A73-9989-52BB79ED203C}"/>
    <dgm:cxn modelId="{FA60E9BB-5B19-49E6-801A-4C7AAAFA9475}" type="presOf" srcId="{3052DA4F-8DEA-47F8-A381-2A1633913E99}" destId="{2D9A19F0-B7E2-427B-BA79-02C2387B0031}" srcOrd="0" destOrd="0" presId="urn:microsoft.com/office/officeart/2005/8/layout/hList1"/>
    <dgm:cxn modelId="{F76E0080-5468-4272-8F18-FD1E50259EF5}" srcId="{A517C25F-1FEA-42C9-BF63-BA71F82C3A5F}" destId="{0A30D6DC-2470-4924-A072-297969119A7E}" srcOrd="0" destOrd="0" parTransId="{BC721244-6ED8-4E4A-A2EC-93EBCB8532C0}" sibTransId="{B681D6B1-3A13-4EE8-9866-4EBF70AE9EAF}"/>
    <dgm:cxn modelId="{1601952F-3C77-4B36-99E2-EA26660F32D5}" type="presOf" srcId="{A517C25F-1FEA-42C9-BF63-BA71F82C3A5F}" destId="{CD24FFAA-96CB-4377-A374-7722EB108FCB}" srcOrd="0" destOrd="0" presId="urn:microsoft.com/office/officeart/2005/8/layout/hList1"/>
    <dgm:cxn modelId="{62E6DE6D-8863-4284-A439-5A3AC741EA70}" srcId="{C592EB18-CB64-41DC-93CA-9448129C1B60}" destId="{A1F46433-A585-415E-89D3-0FFA20280267}" srcOrd="2" destOrd="0" parTransId="{83920D1C-5A76-4354-8039-99D9820F67E2}" sibTransId="{BAC46717-F353-40D8-82BF-5FFEEC093F3C}"/>
    <dgm:cxn modelId="{FFE0598D-CEA7-40EE-AE74-A8A079781ED9}" type="presOf" srcId="{A1F46433-A585-415E-89D3-0FFA20280267}" destId="{18FE112F-2036-4F66-9D1C-5A8CE6B53427}" srcOrd="0" destOrd="0" presId="urn:microsoft.com/office/officeart/2005/8/layout/hList1"/>
    <dgm:cxn modelId="{33BD2D8D-10BD-4DD0-900B-DC3155BD60E8}" srcId="{C592EB18-CB64-41DC-93CA-9448129C1B60}" destId="{A517C25F-1FEA-42C9-BF63-BA71F82C3A5F}" srcOrd="1" destOrd="0" parTransId="{C9502338-8ACC-47F5-A303-B630D28B1E9A}" sibTransId="{F172D959-628A-41EB-A212-B06C00743E6A}"/>
    <dgm:cxn modelId="{7344292B-E032-4D2B-90FC-38CC65D965BF}" type="presOf" srcId="{C592EB18-CB64-41DC-93CA-9448129C1B60}" destId="{D0FC801A-2882-44A9-B7C8-CEA1500675A1}" srcOrd="0" destOrd="0" presId="urn:microsoft.com/office/officeart/2005/8/layout/hList1"/>
    <dgm:cxn modelId="{8B5E30D4-1CC8-4E25-9CAE-B5A6E405386C}" type="presParOf" srcId="{D0FC801A-2882-44A9-B7C8-CEA1500675A1}" destId="{9B924CAD-5BB2-420E-A2E3-461151B0D901}" srcOrd="0" destOrd="0" presId="urn:microsoft.com/office/officeart/2005/8/layout/hList1"/>
    <dgm:cxn modelId="{DAEA7D63-210C-4E60-98D1-5805A05AEF5B}" type="presParOf" srcId="{9B924CAD-5BB2-420E-A2E3-461151B0D901}" destId="{DF83F841-6359-49B3-A016-ADDF6830EF84}" srcOrd="0" destOrd="0" presId="urn:microsoft.com/office/officeart/2005/8/layout/hList1"/>
    <dgm:cxn modelId="{34F80A77-E4BF-4C62-A129-7F872E74E426}" type="presParOf" srcId="{9B924CAD-5BB2-420E-A2E3-461151B0D901}" destId="{2D9A19F0-B7E2-427B-BA79-02C2387B0031}" srcOrd="1" destOrd="0" presId="urn:microsoft.com/office/officeart/2005/8/layout/hList1"/>
    <dgm:cxn modelId="{C3C52AF6-7CC5-4093-B9E8-58E6EC9C8435}" type="presParOf" srcId="{D0FC801A-2882-44A9-B7C8-CEA1500675A1}" destId="{7BBD115F-9AFB-4533-A1B0-3C7DBB20B665}" srcOrd="1" destOrd="0" presId="urn:microsoft.com/office/officeart/2005/8/layout/hList1"/>
    <dgm:cxn modelId="{C197D454-EEB8-445B-AB32-A595E24E7E42}" type="presParOf" srcId="{D0FC801A-2882-44A9-B7C8-CEA1500675A1}" destId="{481E20BF-6B26-45D4-BB22-E6FBE6D0BC55}" srcOrd="2" destOrd="0" presId="urn:microsoft.com/office/officeart/2005/8/layout/hList1"/>
    <dgm:cxn modelId="{1E0DF142-C093-4205-9C23-EBC3791E8EF7}" type="presParOf" srcId="{481E20BF-6B26-45D4-BB22-E6FBE6D0BC55}" destId="{CD24FFAA-96CB-4377-A374-7722EB108FCB}" srcOrd="0" destOrd="0" presId="urn:microsoft.com/office/officeart/2005/8/layout/hList1"/>
    <dgm:cxn modelId="{BC0AB2AC-777F-452A-BB1A-5DCE59ABEAE6}" type="presParOf" srcId="{481E20BF-6B26-45D4-BB22-E6FBE6D0BC55}" destId="{5E5B8DD2-EA8A-4D59-9AE6-CCF433B71721}" srcOrd="1" destOrd="0" presId="urn:microsoft.com/office/officeart/2005/8/layout/hList1"/>
    <dgm:cxn modelId="{C793D56D-13D9-4850-884D-6B75D4486023}" type="presParOf" srcId="{D0FC801A-2882-44A9-B7C8-CEA1500675A1}" destId="{334EA0E3-9B1F-4098-963C-D81E540B2AB8}" srcOrd="3" destOrd="0" presId="urn:microsoft.com/office/officeart/2005/8/layout/hList1"/>
    <dgm:cxn modelId="{63426431-B139-4767-BB01-40E6FD496879}" type="presParOf" srcId="{D0FC801A-2882-44A9-B7C8-CEA1500675A1}" destId="{A6D3549F-865E-4BA9-B895-618F94BEB4EB}" srcOrd="4" destOrd="0" presId="urn:microsoft.com/office/officeart/2005/8/layout/hList1"/>
    <dgm:cxn modelId="{1E3590DC-B0BB-48FB-AA5A-C87980CE0AA5}" type="presParOf" srcId="{A6D3549F-865E-4BA9-B895-618F94BEB4EB}" destId="{18FE112F-2036-4F66-9D1C-5A8CE6B53427}" srcOrd="0" destOrd="0" presId="urn:microsoft.com/office/officeart/2005/8/layout/hList1"/>
    <dgm:cxn modelId="{AA1A85F7-D99A-4618-AA1D-6ED0F02E07DD}" type="presParOf" srcId="{A6D3549F-865E-4BA9-B895-618F94BEB4EB}" destId="{F24A5798-AFD9-47E3-A124-8985930B88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F77E56-4E1C-4AC6-917B-91997C290943}">
      <dsp:nvSpPr>
        <dsp:cNvPr id="0" name=""/>
        <dsp:cNvSpPr/>
      </dsp:nvSpPr>
      <dsp:spPr>
        <a:xfrm rot="5400000">
          <a:off x="-331845" y="335831"/>
          <a:ext cx="2212300" cy="1548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331845" y="335831"/>
        <a:ext cx="2212300" cy="1548610"/>
      </dsp:txXfrm>
    </dsp:sp>
    <dsp:sp modelId="{1DFBB203-2447-4EC4-8F56-C693322C58F4}">
      <dsp:nvSpPr>
        <dsp:cNvPr id="0" name=""/>
        <dsp:cNvSpPr/>
      </dsp:nvSpPr>
      <dsp:spPr>
        <a:xfrm rot="5400000">
          <a:off x="5875536" y="-4322939"/>
          <a:ext cx="1437995" cy="10091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привести муниципальные правовые акты в соответствие с действующим федеральным и региональным законодательством;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875536" y="-4322939"/>
        <a:ext cx="1437995" cy="10091847"/>
      </dsp:txXfrm>
    </dsp:sp>
    <dsp:sp modelId="{9DDC8D32-647E-42D7-8F97-459F398BA684}">
      <dsp:nvSpPr>
        <dsp:cNvPr id="0" name=""/>
        <dsp:cNvSpPr/>
      </dsp:nvSpPr>
      <dsp:spPr>
        <a:xfrm rot="5400000">
          <a:off x="-331845" y="2359022"/>
          <a:ext cx="2212300" cy="1548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331845" y="2359022"/>
        <a:ext cx="2212300" cy="1548610"/>
      </dsp:txXfrm>
    </dsp:sp>
    <dsp:sp modelId="{0B313C3A-559C-4821-8AB4-D7D80C672B64}">
      <dsp:nvSpPr>
        <dsp:cNvPr id="0" name=""/>
        <dsp:cNvSpPr/>
      </dsp:nvSpPr>
      <dsp:spPr>
        <a:xfrm rot="5400000">
          <a:off x="5875536" y="-2299748"/>
          <a:ext cx="1437995" cy="10091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предусмотреть в муниципальных бюджетах необходимые средства на </a:t>
          </a:r>
          <a:r>
            <a:rPr lang="ru-RU" sz="2200" kern="1200" dirty="0" err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софинансирование</a:t>
          </a: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расходных обязательств на мероприятия по организации горячего питания обучающихся 1-4 классов; на организацию питания обучающихся 5-11 классов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875536" y="-2299748"/>
        <a:ext cx="1437995" cy="10091847"/>
      </dsp:txXfrm>
    </dsp:sp>
    <dsp:sp modelId="{3B2AFA89-301F-4202-9AEC-C4F25970E777}">
      <dsp:nvSpPr>
        <dsp:cNvPr id="0" name=""/>
        <dsp:cNvSpPr/>
      </dsp:nvSpPr>
      <dsp:spPr>
        <a:xfrm rot="5400000">
          <a:off x="-331845" y="4382213"/>
          <a:ext cx="2212300" cy="1548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331845" y="4382213"/>
        <a:ext cx="2212300" cy="1548610"/>
      </dsp:txXfrm>
    </dsp:sp>
    <dsp:sp modelId="{9BA881A4-1E5A-443C-B22E-B52609580B16}">
      <dsp:nvSpPr>
        <dsp:cNvPr id="0" name=""/>
        <dsp:cNvSpPr/>
      </dsp:nvSpPr>
      <dsp:spPr>
        <a:xfrm rot="5400000">
          <a:off x="5875536" y="-276557"/>
          <a:ext cx="1437995" cy="10091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организовать работу по заключению договоров на организацию горячего питания с 01 сентября 2020 года обучающихся 1-4 классов, а также для обучающихся 5-11 классов, относящихся к льготным категориям, определенных Социальным кодексом Волгоградской области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875536" y="-276557"/>
        <a:ext cx="1437995" cy="100918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F77E56-4E1C-4AC6-917B-91997C290943}">
      <dsp:nvSpPr>
        <dsp:cNvPr id="0" name=""/>
        <dsp:cNvSpPr/>
      </dsp:nvSpPr>
      <dsp:spPr>
        <a:xfrm rot="5400000">
          <a:off x="-251064" y="251483"/>
          <a:ext cx="1673760" cy="117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251064" y="251483"/>
        <a:ext cx="1673760" cy="1171632"/>
      </dsp:txXfrm>
    </dsp:sp>
    <dsp:sp modelId="{1DFBB203-2447-4EC4-8F56-C693322C58F4}">
      <dsp:nvSpPr>
        <dsp:cNvPr id="0" name=""/>
        <dsp:cNvSpPr/>
      </dsp:nvSpPr>
      <dsp:spPr>
        <a:xfrm rot="5400000">
          <a:off x="5862073" y="-4690021"/>
          <a:ext cx="1087944" cy="10468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меню и согласовать его с территориальным органом исполнительной власти, уполномоченным осуществлять государственный санитарно-эпидемиологический надзор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862073" y="-4690021"/>
        <a:ext cx="1087944" cy="10468825"/>
      </dsp:txXfrm>
    </dsp:sp>
    <dsp:sp modelId="{9DDC8D32-647E-42D7-8F97-459F398BA684}">
      <dsp:nvSpPr>
        <dsp:cNvPr id="0" name=""/>
        <dsp:cNvSpPr/>
      </dsp:nvSpPr>
      <dsp:spPr>
        <a:xfrm rot="5400000">
          <a:off x="-251064" y="1782169"/>
          <a:ext cx="1673760" cy="117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251064" y="1782169"/>
        <a:ext cx="1673760" cy="1171632"/>
      </dsp:txXfrm>
    </dsp:sp>
    <dsp:sp modelId="{0B313C3A-559C-4821-8AB4-D7D80C672B64}">
      <dsp:nvSpPr>
        <dsp:cNvPr id="0" name=""/>
        <dsp:cNvSpPr/>
      </dsp:nvSpPr>
      <dsp:spPr>
        <a:xfrm rot="5400000">
          <a:off x="5862073" y="-3159335"/>
          <a:ext cx="1087944" cy="10468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предусмотреть достаточное количество посадочных мест в обеденном зале (комнате приема пищи), достаточное количество посуды и инвентаря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862073" y="-3159335"/>
        <a:ext cx="1087944" cy="10468825"/>
      </dsp:txXfrm>
    </dsp:sp>
    <dsp:sp modelId="{3B2AFA89-301F-4202-9AEC-C4F25970E777}">
      <dsp:nvSpPr>
        <dsp:cNvPr id="0" name=""/>
        <dsp:cNvSpPr/>
      </dsp:nvSpPr>
      <dsp:spPr>
        <a:xfrm rot="5400000">
          <a:off x="-251064" y="3312854"/>
          <a:ext cx="1673760" cy="117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251064" y="3312854"/>
        <a:ext cx="1673760" cy="1171632"/>
      </dsp:txXfrm>
    </dsp:sp>
    <dsp:sp modelId="{9BA881A4-1E5A-443C-B22E-B52609580B16}">
      <dsp:nvSpPr>
        <dsp:cNvPr id="0" name=""/>
        <dsp:cNvSpPr/>
      </dsp:nvSpPr>
      <dsp:spPr>
        <a:xfrm rot="5400000">
          <a:off x="5862073" y="-1628650"/>
          <a:ext cx="1087944" cy="10468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разработать и утвердить графики питания обучающихся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862073" y="-1628650"/>
        <a:ext cx="1087944" cy="10468825"/>
      </dsp:txXfrm>
    </dsp:sp>
    <dsp:sp modelId="{B5CAE82B-7F9A-4AE0-B862-CF2AD8915732}">
      <dsp:nvSpPr>
        <dsp:cNvPr id="0" name=""/>
        <dsp:cNvSpPr/>
      </dsp:nvSpPr>
      <dsp:spPr>
        <a:xfrm rot="5400000">
          <a:off x="-251064" y="4843540"/>
          <a:ext cx="1673760" cy="1171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251064" y="4843540"/>
        <a:ext cx="1673760" cy="1171632"/>
      </dsp:txXfrm>
    </dsp:sp>
    <dsp:sp modelId="{E847AEFB-4E63-4F06-9C4C-5610ED40CF20}">
      <dsp:nvSpPr>
        <dsp:cNvPr id="0" name=""/>
        <dsp:cNvSpPr/>
      </dsp:nvSpPr>
      <dsp:spPr>
        <a:xfrm rot="5400000">
          <a:off x="5862073" y="-97964"/>
          <a:ext cx="1087944" cy="10468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размещение на официальных сайтах образовательных организаций информации об условиях организации питания детей, в том числе ежедневного меню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862073" y="-97964"/>
        <a:ext cx="1087944" cy="104688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3F841-6359-49B3-A016-ADDF6830EF84}">
      <dsp:nvSpPr>
        <dsp:cNvPr id="0" name=""/>
        <dsp:cNvSpPr/>
      </dsp:nvSpPr>
      <dsp:spPr>
        <a:xfrm>
          <a:off x="3656" y="6938"/>
          <a:ext cx="3565454" cy="1092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БУФЕТ-РАЗДАТОЧНАЯ</a:t>
          </a:r>
          <a:endParaRPr lang="ru-RU" sz="3000" kern="1200" dirty="0"/>
        </a:p>
      </dsp:txBody>
      <dsp:txXfrm>
        <a:off x="3656" y="6938"/>
        <a:ext cx="3565454" cy="1092386"/>
      </dsp:txXfrm>
    </dsp:sp>
    <dsp:sp modelId="{2D9A19F0-B7E2-427B-BA79-02C2387B0031}">
      <dsp:nvSpPr>
        <dsp:cNvPr id="0" name=""/>
        <dsp:cNvSpPr/>
      </dsp:nvSpPr>
      <dsp:spPr>
        <a:xfrm>
          <a:off x="3656" y="1099324"/>
          <a:ext cx="3565454" cy="209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ГОТОВАЯ ПРОДУКЦИЯ</a:t>
          </a:r>
          <a:endParaRPr lang="ru-RU" sz="3000" kern="1200" dirty="0"/>
        </a:p>
      </dsp:txBody>
      <dsp:txXfrm>
        <a:off x="3656" y="1099324"/>
        <a:ext cx="3565454" cy="2099925"/>
      </dsp:txXfrm>
    </dsp:sp>
    <dsp:sp modelId="{CD24FFAA-96CB-4377-A374-7722EB108FCB}">
      <dsp:nvSpPr>
        <dsp:cNvPr id="0" name=""/>
        <dsp:cNvSpPr/>
      </dsp:nvSpPr>
      <dsp:spPr>
        <a:xfrm>
          <a:off x="4068275" y="6938"/>
          <a:ext cx="3565454" cy="1092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ДОГОТОВОЧНАЯ СТОЛОВАЯ</a:t>
          </a:r>
          <a:endParaRPr lang="ru-RU" sz="3000" kern="1200" dirty="0"/>
        </a:p>
      </dsp:txBody>
      <dsp:txXfrm>
        <a:off x="4068275" y="6938"/>
        <a:ext cx="3565454" cy="1092386"/>
      </dsp:txXfrm>
    </dsp:sp>
    <dsp:sp modelId="{5E5B8DD2-EA8A-4D59-9AE6-CCF433B71721}">
      <dsp:nvSpPr>
        <dsp:cNvPr id="0" name=""/>
        <dsp:cNvSpPr/>
      </dsp:nvSpPr>
      <dsp:spPr>
        <a:xfrm>
          <a:off x="4068275" y="1099324"/>
          <a:ext cx="3565454" cy="209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ОВОЩНЫЕ МЯСНЫЕ   РЫБНЫЕ  и пр. ПОЛУФАБРИКАТЫ</a:t>
          </a:r>
          <a:endParaRPr lang="ru-RU" sz="3000" kern="1200" dirty="0"/>
        </a:p>
      </dsp:txBody>
      <dsp:txXfrm>
        <a:off x="4068275" y="1099324"/>
        <a:ext cx="3565454" cy="2099925"/>
      </dsp:txXfrm>
    </dsp:sp>
    <dsp:sp modelId="{18FE112F-2036-4F66-9D1C-5A8CE6B53427}">
      <dsp:nvSpPr>
        <dsp:cNvPr id="0" name=""/>
        <dsp:cNvSpPr/>
      </dsp:nvSpPr>
      <dsp:spPr>
        <a:xfrm>
          <a:off x="8132893" y="6938"/>
          <a:ext cx="3565454" cy="1092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СЫРЬЕВАЯ СТОЛОВАЯ</a:t>
          </a:r>
          <a:endParaRPr lang="ru-RU" sz="3000" kern="1200" dirty="0"/>
        </a:p>
      </dsp:txBody>
      <dsp:txXfrm>
        <a:off x="8132893" y="6938"/>
        <a:ext cx="3565454" cy="1092386"/>
      </dsp:txXfrm>
    </dsp:sp>
    <dsp:sp modelId="{F24A5798-AFD9-47E3-A124-8985930B88D9}">
      <dsp:nvSpPr>
        <dsp:cNvPr id="0" name=""/>
        <dsp:cNvSpPr/>
      </dsp:nvSpPr>
      <dsp:spPr>
        <a:xfrm>
          <a:off x="8132893" y="1099324"/>
          <a:ext cx="3565454" cy="209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СЫРЬЕ</a:t>
          </a:r>
          <a:endParaRPr lang="ru-RU" sz="3000" kern="1200" dirty="0"/>
        </a:p>
      </dsp:txBody>
      <dsp:txXfrm>
        <a:off x="8132893" y="1099324"/>
        <a:ext cx="3565454" cy="2099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21DF5E-85FF-4033-B98F-826893F9B7DF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09CAD-B310-4456-B686-12909923B0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17BA6B-957A-4A65-880A-F8D2C4F67BD4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09CAD-B310-4456-B686-12909923B02B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84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15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87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97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4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33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77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>
            <a:normAutofit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E1B84-30F2-4391-BC6B-E49B58CA996E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77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4557-36B1-4AF8-9CF6-2CB25B50F62D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6D151-AAC7-4FC4-B4E7-A29AC581A9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3815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1828-D7ED-4415-9D2E-8E8AC4A23D9F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908DF-1FA4-411F-BE65-4607EA95F5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8078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7900-454E-4637-8D2F-A81A156AEAB3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82FA7-916E-497B-9D68-A59F010C8D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9847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D176-F790-4616-A26F-EE25956B4A04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3D095-4C1A-4186-8930-BFEB50DC03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0624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DCC2-E2DA-4106-A94A-57CF39B9B5EB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A9FA9-0D2B-479E-8AD0-228B491A1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2851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4F7B-9B56-4E03-8604-37AA725C527D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50C7-F4FB-431B-8F74-137EAC8145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7619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C6767-8C9A-4E98-84CA-FD1D962B07A3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DD265-8D57-4A32-B4B8-D8E4D35D0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6118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6B07-57EE-4828-8758-2E8AAC73801A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98EA8-1830-4E7E-83D2-08686DC02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6194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>
            <a:spLocks noChangeArrowheads="1"/>
          </p:cNvSpPr>
          <p:nvPr userDrawn="1"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2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endParaRPr lang="ru-RU" altLang="ru-RU" dirty="0">
              <a:latin typeface="Georgia" panose="02040502050405020303" pitchFamily="18" charset="0"/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E2EB-E0D5-4E29-97A5-56E25D254C98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CFF54-4572-4EA1-9C11-5574DB483D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0923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C053-77DE-4E7A-B270-7EBC93004E23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15DD6-8EB4-4E09-A4DC-D447C9636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4543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A8F3-F984-40E0-83FA-422913BAAC7B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F61DB-3272-49E9-B38F-AFAD1AC2B6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4649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BD86B-D36A-4CA4-BED5-2783F60054CE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E590932-788A-42A0-B87B-193A5D9D38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31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png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47938"/>
            <a:ext cx="12192000" cy="1643062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ГОРЯЧЕГО ПИТАНИЯ ОБУЧАЮЩИХСЯ ОБЩЕОБРАЗОВАТЕЛЬНЫХ ОРГАНИЗАЦИЙ ВОЛГОГРАДСКОЙ ОБЛАСТИ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384300" y="785813"/>
            <a:ext cx="9140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КОМИТЕТ ОБРАЗОВАНИЯ, НАУКИ И МОЛОДЁЖНОЙ ПОЛИТИКИ ВОЛГОГРАДСКОЙ ОБЛАСТИ</a:t>
            </a:r>
          </a:p>
        </p:txBody>
      </p:sp>
      <p:pic>
        <p:nvPicPr>
          <p:cNvPr id="5124" name="Рисунок 5" descr="gerb_volgogradskoy_oblast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42875"/>
            <a:ext cx="7127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031288" y="6059488"/>
            <a:ext cx="267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ВОЛГОГРАД, 2020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6550" y="5865813"/>
            <a:ext cx="67754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Савина Лариса Михайловна,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председатель комитета образования, науки </a:t>
            </a:r>
            <a:b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и молодёжной политики 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757311" y="625069"/>
            <a:ext cx="5199337" cy="14773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РАЗЪЯСНЕНИЯ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направлены письмом Облкомобразования 23.07.2020 № 16-03-06/3124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-проведены на совещаниях.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ТРЕБОВАНИЯ К ОРГАНИЗАЦИИ ГОРЯЧЕГО ПИТАНИЯ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48787"/>
            <a:ext cx="6528122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Санитарно-эпидемиологические правила и нормативы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СанПиН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2.4.5.2409-08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утв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Постановлением Главного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государственного санитарного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врача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РФ от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23 июля 2008 года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№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45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73619" y="2037143"/>
          <a:ext cx="11702005" cy="320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 rot="16200000">
            <a:off x="5882834" y="-408008"/>
            <a:ext cx="399327" cy="117483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2501" y="5775767"/>
            <a:ext cx="883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ЗАКРЕПЛЕНО В КОНТРАКТАХ НА ЗАКУПКУ ПРОДУКТОВ/ ОКАЗАНИЕ УСЛУГ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2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ОТВЕТСТВЕННОСТЬ ОБРАЗОВАТЕЛЬНОЙ ОРГАНИЗАЦИИ </a:t>
            </a:r>
            <a:endParaRPr lang="ru-RU" alt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433" y="614470"/>
            <a:ext cx="1152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Федеральный закон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образовании в Российской Федерации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"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№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273-ФЗ от 29 декабря 2012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4886"/>
            <a:ext cx="11864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Статья 51.8. Руководитель образовательной организации несет ответственность за руководство</a:t>
            </a:r>
          </a:p>
          <a:p>
            <a:pPr algn="just"/>
            <a:r>
              <a:rPr lang="ru-RU" dirty="0" smtClean="0"/>
              <a:t> образовательной, научной, воспитательной работой и организационно-хозяйственной деятельностью образовательной организации, а также за реализацию программы развития образовательной организации.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2046" y="1428830"/>
            <a:ext cx="1202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Статья 37.1. Организация питания обучающихся возлагается на организации, осуществляющие образовательную деятельность.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151529"/>
            <a:ext cx="11891058" cy="707886"/>
          </a:xfrm>
          <a:prstGeom prst="rect">
            <a:avLst/>
          </a:prstGeom>
          <a:ln>
            <a:solidFill>
              <a:srgbClr val="FDFDF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Санитарно-эпидемиологические правила и нормативы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СанПиН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2.4.5.2409-08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утв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. Постановлением Главного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государственного санитарного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врача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РФ от 23.07.2008 №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45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104" y="4662577"/>
            <a:ext cx="11768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14.6. Выдача готовой пищи осуществляется только после снятия пробы.</a:t>
            </a:r>
          </a:p>
          <a:p>
            <a:r>
              <a:rPr lang="ru-RU" dirty="0" smtClean="0"/>
              <a:t> Оценку качества блюд проводит </a:t>
            </a:r>
            <a:r>
              <a:rPr lang="ru-RU" dirty="0" err="1" smtClean="0"/>
              <a:t>бракеражная</a:t>
            </a:r>
            <a:r>
              <a:rPr lang="ru-RU" dirty="0" smtClean="0"/>
              <a:t> комиссия в составе не менее трех человек: </a:t>
            </a:r>
          </a:p>
          <a:p>
            <a:r>
              <a:rPr lang="ru-RU" dirty="0" smtClean="0"/>
              <a:t>медицинского работника, работника пищеблока и представителя администрации образовательного </a:t>
            </a:r>
          </a:p>
          <a:p>
            <a:r>
              <a:rPr lang="ru-RU" dirty="0" smtClean="0"/>
              <a:t>учреждения по органолептическим показателям (пробу снимают непосредственно из емкостей, в которых</a:t>
            </a:r>
          </a:p>
          <a:p>
            <a:r>
              <a:rPr lang="ru-RU" dirty="0" smtClean="0"/>
              <a:t> пища готовится). Результат бракеража регистрируется в «Журнале бракеража готовой кулинарной продукции».</a:t>
            </a:r>
          </a:p>
          <a:p>
            <a:r>
              <a:rPr lang="ru-RU" dirty="0" smtClean="0"/>
              <a:t> Вес порционных блюд должен соответствовать выходу блюда, указанному в меню-раскладке.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6363" y="3788229"/>
            <a:ext cx="11925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14.1. Руководитель образовательного учреждения является ответственным лицом за организацию и </a:t>
            </a:r>
            <a:r>
              <a:rPr lang="ru-RU" dirty="0" smtClean="0"/>
              <a:t>полноту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охвата обучающихся горячим питанием.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30175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ФЕДЕРАЛЬНОЕ ЗАКОНОДАТЕЛЬСТВО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16200000">
            <a:off x="5801942" y="2292004"/>
            <a:ext cx="987587" cy="4851137"/>
          </a:xfrm>
          <a:prstGeom prst="rightArrow">
            <a:avLst>
              <a:gd name="adj1" fmla="val 100000"/>
              <a:gd name="adj2" fmla="val 73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19" y="593725"/>
            <a:ext cx="1992818" cy="282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l="70839" t="10357" r="10000" b="8494"/>
          <a:stretch/>
        </p:blipFill>
        <p:spPr>
          <a:xfrm>
            <a:off x="1344209" y="2299933"/>
            <a:ext cx="1974056" cy="282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68895" y="533447"/>
            <a:ext cx="8694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Федеральный закон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образовании в Российской Федерации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"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№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273-ФЗ от 29 декабря 2012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70166" y="1647842"/>
            <a:ext cx="5842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37.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Организация питания обучающихся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368895" y="2139351"/>
            <a:ext cx="9478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Федеральный закон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качестве и безопасности пищевых продуктов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"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№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29-ФЗ от 2 января 2000 года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870167" y="3478245"/>
            <a:ext cx="4851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Глава IV.1.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Организация питания детей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88904" y="3415229"/>
            <a:ext cx="2331378" cy="33008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68895" y="5459386"/>
            <a:ext cx="5976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изменения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внесены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Федеральным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законом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47-ФЗ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1 марта 2020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44434" y="2309551"/>
            <a:ext cx="1990436" cy="2811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744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41831"/>
            <a:ext cx="1219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САНИТАРНЫЕ ПРАВИЛА И НОРМАТИВЫ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845" y="891288"/>
            <a:ext cx="11019064" cy="2028460"/>
            <a:chOff x="989691" y="631894"/>
            <a:chExt cx="11019064" cy="20284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89691" y="631894"/>
              <a:ext cx="87230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Санитарно-эпидемиологические правила и нормативы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СанПиН 2.4.5.2409-08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22400" y="1090693"/>
              <a:ext cx="1037589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"Санитарно-эпидемиологические требования к организации питания обучающихся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общеобразовательных учреждениях, учреждениях начального и среднего профессионального образования."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88457" y="2014023"/>
              <a:ext cx="10020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утв. Постановлением Главного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государственного санитарного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врача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Российской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Федерации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от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23 июля 2008 года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№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45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1302" y="3414184"/>
            <a:ext cx="9084440" cy="1010386"/>
            <a:chOff x="989691" y="977245"/>
            <a:chExt cx="9084440" cy="101038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9691" y="977245"/>
              <a:ext cx="87230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Методические рекомендации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МР 2.4.0179-20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22400" y="1341300"/>
              <a:ext cx="86517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"Рекомендации по организации питания для обучающихся общеобразовательных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организаций" 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1302" y="4487086"/>
            <a:ext cx="11019064" cy="1661994"/>
            <a:chOff x="989691" y="998360"/>
            <a:chExt cx="11019064" cy="166199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89691" y="998360"/>
              <a:ext cx="87230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Методические рекомендации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МР 2.4.0180-20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22400" y="1367692"/>
              <a:ext cx="9739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"Родительский контроль за организацией горячего питания детей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общеобразовательных организациях."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88457" y="2014023"/>
              <a:ext cx="10020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утв. Федеральной службой по надзору в сфере защиты прав потребителей и благополучия человека от 18 мая 2020 года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3801" r="100000"/>
                    </a14:imgEffect>
                  </a14:imgLayer>
                </a14:imgProps>
              </a:ext>
            </a:extLst>
          </a:blip>
          <a:srcRect l="20727" r="20611"/>
          <a:stretch/>
        </p:blipFill>
        <p:spPr>
          <a:xfrm>
            <a:off x="8767580" y="1335720"/>
            <a:ext cx="3438068" cy="4139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64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30175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РЕГИОНАЛЬНОЕ ЗАКОНОДАТЕЛЬСТВО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40363" y="533400"/>
            <a:ext cx="8694574" cy="1243457"/>
            <a:chOff x="3368895" y="533447"/>
            <a:chExt cx="8694574" cy="124345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68895" y="533447"/>
              <a:ext cx="8694574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Закон Волгоградской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области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76343" y="1479387"/>
              <a:ext cx="8193303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Статья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14.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Обеспечение питанием отдельных категорий обучающихся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741634" y="877297"/>
              <a:ext cx="6096000" cy="2975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"Об образовании в Волгоградской области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25929" y="1187931"/>
              <a:ext cx="3773277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№ 118-ОД от 4 октября 2013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года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40363" y="1896234"/>
            <a:ext cx="8694574" cy="1753214"/>
            <a:chOff x="3240363" y="2279656"/>
            <a:chExt cx="8694574" cy="175321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240363" y="2279656"/>
              <a:ext cx="86945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Закон Волгоградской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области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7812" y="3478872"/>
              <a:ext cx="819330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Статья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46.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Меры социальной поддержки обучающихся в муниципальных общеобразовательных организациях в Волгоградской области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13102" y="2679209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"Социальный кодекс Волгоградской области</a:t>
              </a:r>
              <a: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endParaRPr lang="ru-RU" sz="20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97397" y="3079319"/>
              <a:ext cx="436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</a:rPr>
                <a:t>№ 246-ОД от 31 декабря 2015 года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220474" y="3768825"/>
            <a:ext cx="8694574" cy="1722436"/>
            <a:chOff x="3372619" y="3768825"/>
            <a:chExt cx="8694574" cy="17224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372619" y="3768825"/>
              <a:ext cx="86945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Закон Волгоградской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области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72619" y="5121929"/>
              <a:ext cx="7806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Статья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14.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Обеспечение питанием отдельных категорий обучающихся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13101" y="4172241"/>
              <a:ext cx="7763907" cy="554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</a:pPr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"Об организации питания обучающихся (1 - 11 классы) </a:t>
              </a:r>
              <a: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общеобразовательных организациях Волгоградской области</a:t>
              </a:r>
              <a:r>
                <a:rPr lang="ru-RU" sz="2000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endParaRPr lang="ru-RU" sz="20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97397" y="4726945"/>
              <a:ext cx="44154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000" dirty="0">
                  <a:solidFill>
                    <a:srgbClr val="4472C4">
                      <a:lumMod val="50000"/>
                    </a:srgbClr>
                  </a:solidFill>
                </a:rPr>
                <a:t>№ 1111-ОД от 10 октября 2005 года</a:t>
              </a:r>
            </a:p>
          </p:txBody>
        </p:sp>
      </p:grpSp>
      <p:sp>
        <p:nvSpPr>
          <p:cNvPr id="25" name="Стрелка вправо 24"/>
          <p:cNvSpPr/>
          <p:nvPr/>
        </p:nvSpPr>
        <p:spPr>
          <a:xfrm rot="16200000">
            <a:off x="6414017" y="3474644"/>
            <a:ext cx="1278470" cy="5311704"/>
          </a:xfrm>
          <a:prstGeom prst="rightArrow">
            <a:avLst>
              <a:gd name="adj1" fmla="val 100000"/>
              <a:gd name="adj2" fmla="val 336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97397" y="5602580"/>
            <a:ext cx="5284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внесены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Волгоградской области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71-ОД от 30 июля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года</a:t>
            </a:r>
          </a:p>
        </p:txBody>
      </p:sp>
      <p:pic>
        <p:nvPicPr>
          <p:cNvPr id="21" name="Рисунок 20"/>
          <p:cNvPicPr preferRelativeResize="0">
            <a:picLocks/>
          </p:cNvPicPr>
          <p:nvPr/>
        </p:nvPicPr>
        <p:blipFill rotWithShape="1">
          <a:blip r:embed="rId4" cstate="print"/>
          <a:srcRect l="69485" t="12939" r="9806" b="18244"/>
          <a:stretch/>
        </p:blipFill>
        <p:spPr>
          <a:xfrm>
            <a:off x="175045" y="573088"/>
            <a:ext cx="1872000" cy="21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/>
          <a:srcRect l="69289" t="12079" r="9807" b="13943"/>
          <a:stretch/>
        </p:blipFill>
        <p:spPr>
          <a:xfrm>
            <a:off x="198071" y="3727470"/>
            <a:ext cx="1870873" cy="21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 rotWithShape="1">
          <a:blip r:embed="rId6" cstate="print"/>
          <a:srcRect l="69677" t="7407" r="9710" b="22838"/>
          <a:stretch/>
        </p:blipFill>
        <p:spPr>
          <a:xfrm>
            <a:off x="1387267" y="1896233"/>
            <a:ext cx="1872000" cy="21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60634" y="5057672"/>
            <a:ext cx="1216288" cy="1721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604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30175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ПОСТАНОВЛЕНИЯ АДМИНИСТРАЦИИ ВОЛГОГРАДСКОЙ ОБЛАСТИ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35429" y="622729"/>
            <a:ext cx="11756571" cy="2139701"/>
            <a:chOff x="3368895" y="520532"/>
            <a:chExt cx="9589598" cy="213970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68895" y="1541978"/>
              <a:ext cx="9589598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Приложение 29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</a:rPr>
                <a:t>.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Порядок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предоставления и распределения субсидий из областного бюджета бюджетам муниципальных районов и городских округов Волгоградской области на </a:t>
              </a:r>
              <a:r>
                <a:rPr lang="ru-RU" dirty="0" err="1">
                  <a:solidFill>
                    <a:schemeClr val="accent5">
                      <a:lumMod val="50000"/>
                    </a:schemeClr>
                  </a:solidFill>
                </a:rPr>
                <a:t>софинансирование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 расходных обязательств муниципальных районов и городских округов Волгоградской области, возникающих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при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реализации мероприятий  по организации бесплатного горячего питания обучающихся, получающих начальное общее образование в муниципальных образовательных организациях Волгоградской области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50062" y="819952"/>
              <a:ext cx="92084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 внесении изменений в постановление Администрации Волгоградской области от 30 октября 2017 г. № 574-п "Об утверждении государственной программы Волгоградской области "Развитие о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бразования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Волгоградской области"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68895" y="520532"/>
              <a:ext cx="3335580" cy="304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№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472-П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от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10 августа 2020</a:t>
              </a:r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года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5428" y="3397953"/>
            <a:ext cx="11756571" cy="1008909"/>
            <a:chOff x="3368895" y="518929"/>
            <a:chExt cx="9589598" cy="100890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50062" y="819952"/>
              <a:ext cx="92084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"Об установлении размера частичной компенсации стоимости горячего питания, предусматривающего наличие горячего блюда, не считая горячего напитка, не менее одного раза в день, на одного обучающегося в день"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68895" y="518929"/>
              <a:ext cx="3335580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№ 470-П от 10 августа 2020</a:t>
              </a:r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года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5428" y="5042386"/>
            <a:ext cx="11756572" cy="1622239"/>
            <a:chOff x="3368894" y="522435"/>
            <a:chExt cx="9589599" cy="162223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50062" y="819952"/>
              <a:ext cx="9208431" cy="132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"О внесении изменений в постановление Администрации Волгоградской области от 08 декабря 2008 г. № 188-п "Об утверждении Порядка предоставления субвенций из областного бюджета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для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осуществления государственных полномочий Волгоградской области по предоставлению обучающимся по очной форме обучения в муниципальных общеобразовательных организациях Волгоградской области частичной компенсации стоимости питания, предусмотренной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статьей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46 Социального кодекса Волгоградской области от 31 декабря 2015 г. № 246-ОД"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68894" y="522435"/>
              <a:ext cx="3335580" cy="304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№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471-П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от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</a:rPr>
                <a:t>10 августа 2020</a:t>
              </a:r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</a:rPr>
                <a:t>года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690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30175"/>
            <a:ext cx="1219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ГОРЯЧЕГО ПИТАНИЯ ОБУЧАЮЩИХСЯ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1 СЕНТЯБРЯ 2020 ГОДА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620113" y="1653690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на организацию горячего питания 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7427" y="1101855"/>
            <a:ext cx="5724000" cy="378592"/>
            <a:chOff x="-127694" y="622884"/>
            <a:chExt cx="5724000" cy="3785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27694" y="641476"/>
              <a:ext cx="5724000" cy="360000"/>
            </a:xfrm>
            <a:prstGeom prst="rect">
              <a:avLst/>
            </a:prstGeom>
            <a:solidFill>
              <a:srgbClr val="5B9BD5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27694" y="622884"/>
              <a:ext cx="57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обучающиеся 1 - 4 классов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05262" y="1515191"/>
            <a:ext cx="539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Субвенция на частичную компенсацию стоимости горячего питания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205260" y="1101855"/>
            <a:ext cx="5724000" cy="373883"/>
            <a:chOff x="154991" y="622884"/>
            <a:chExt cx="5724000" cy="37388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54991" y="636767"/>
              <a:ext cx="5724000" cy="360000"/>
            </a:xfrm>
            <a:prstGeom prst="rect">
              <a:avLst/>
            </a:prstGeom>
            <a:solidFill>
              <a:srgbClr val="5B9BD5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993" y="622884"/>
              <a:ext cx="5723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обучающиеся 5-11 классов (льготные категории)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475844" y="3432553"/>
            <a:ext cx="4265195" cy="553998"/>
            <a:chOff x="1475844" y="2459021"/>
            <a:chExt cx="4265195" cy="55399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475844" y="2459021"/>
              <a:ext cx="88517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17</a:t>
              </a: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,</a:t>
              </a: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ru-RU" sz="28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TextBox 7"/>
            <p:cNvSpPr txBox="1"/>
            <p:nvPr/>
          </p:nvSpPr>
          <p:spPr>
            <a:xfrm>
              <a:off x="2361023" y="2473412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естный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7427" y="2301595"/>
            <a:ext cx="5403612" cy="1504326"/>
            <a:chOff x="337427" y="1328063"/>
            <a:chExt cx="5403612" cy="15043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75844" y="1470298"/>
              <a:ext cx="88517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52,8</a:t>
              </a: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TextBox 7"/>
            <p:cNvSpPr txBox="1"/>
            <p:nvPr/>
          </p:nvSpPr>
          <p:spPr>
            <a:xfrm>
              <a:off x="2361023" y="1328063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федеральный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7"/>
            <p:cNvSpPr txBox="1"/>
            <p:nvPr/>
          </p:nvSpPr>
          <p:spPr>
            <a:xfrm>
              <a:off x="2361023" y="1603073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областной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7428" y="1470298"/>
              <a:ext cx="1204176" cy="3472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75,4%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37427" y="2485178"/>
              <a:ext cx="1204177" cy="3472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24,6%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078359" y="3432553"/>
            <a:ext cx="4265195" cy="553998"/>
            <a:chOff x="1475844" y="2459021"/>
            <a:chExt cx="4265195" cy="55399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475844" y="2459021"/>
              <a:ext cx="88517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17</a:t>
              </a: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,</a:t>
              </a: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ru-RU" sz="28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8" name="TextBox 7"/>
            <p:cNvSpPr txBox="1"/>
            <p:nvPr/>
          </p:nvSpPr>
          <p:spPr>
            <a:xfrm>
              <a:off x="2361023" y="2473412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естный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078359" y="2443167"/>
            <a:ext cx="4265195" cy="553998"/>
            <a:chOff x="1475844" y="1469635"/>
            <a:chExt cx="4265195" cy="55399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475844" y="1469635"/>
              <a:ext cx="88517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52,8</a:t>
              </a: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2" name="TextBox 7"/>
            <p:cNvSpPr txBox="1"/>
            <p:nvPr/>
          </p:nvSpPr>
          <p:spPr>
            <a:xfrm>
              <a:off x="2361023" y="1472064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областной бюджет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>
            <a:off x="337427" y="4191832"/>
            <a:ext cx="5724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205260" y="4191832"/>
            <a:ext cx="5724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2820811" y="4191832"/>
            <a:ext cx="1803577" cy="727034"/>
            <a:chOff x="2820811" y="3712861"/>
            <a:chExt cx="1803577" cy="72703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835892" y="3712861"/>
              <a:ext cx="0" cy="29469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820811" y="4007556"/>
              <a:ext cx="1803577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4611332" y="4007556"/>
              <a:ext cx="0" cy="43233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7620000" y="4191832"/>
            <a:ext cx="1808778" cy="727034"/>
            <a:chOff x="7620000" y="3712861"/>
            <a:chExt cx="1808778" cy="727034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9414492" y="3712861"/>
              <a:ext cx="0" cy="294695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620000" y="4007556"/>
              <a:ext cx="1808778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633495" y="4007556"/>
              <a:ext cx="0" cy="432339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Прямоугольник 54"/>
          <p:cNvSpPr/>
          <p:nvPr/>
        </p:nvSpPr>
        <p:spPr>
          <a:xfrm>
            <a:off x="4000500" y="4918866"/>
            <a:ext cx="4171950" cy="78968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4000500" y="4885430"/>
            <a:ext cx="4171950" cy="823120"/>
            <a:chOff x="1071349" y="2302591"/>
            <a:chExt cx="4171950" cy="82312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071349" y="2473412"/>
              <a:ext cx="88517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70</a:t>
              </a:r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,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0</a:t>
              </a:r>
              <a:endParaRPr lang="ru-RU" sz="28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lnSpc>
                  <a:spcPts val="1800"/>
                </a:lnSpc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рублей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5" name="TextBox 7"/>
            <p:cNvSpPr txBox="1"/>
            <p:nvPr/>
          </p:nvSpPr>
          <p:spPr>
            <a:xfrm>
              <a:off x="1863283" y="2302591"/>
              <a:ext cx="338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стоимость горячего питания</a:t>
              </a:r>
            </a:p>
          </p:txBody>
        </p:sp>
        <p:sp>
          <p:nvSpPr>
            <p:cNvPr id="76" name="TextBox 7"/>
            <p:cNvSpPr txBox="1"/>
            <p:nvPr/>
          </p:nvSpPr>
          <p:spPr>
            <a:xfrm>
              <a:off x="1863283" y="2621727"/>
              <a:ext cx="3380016" cy="50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набор продуктов и услуги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 питания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01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0" y="127794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МЕРОПРИЯТИЯ ПО ОРГАНИЗАЦИИ ГОРЯЧЕГО ПИТАНИЯ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163271745"/>
              </p:ext>
            </p:extLst>
          </p:nvPr>
        </p:nvGraphicFramePr>
        <p:xfrm>
          <a:off x="420913" y="591344"/>
          <a:ext cx="11640458" cy="626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1427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760971" y="827880"/>
            <a:ext cx="10515600" cy="47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002502651"/>
              </p:ext>
            </p:extLst>
          </p:nvPr>
        </p:nvGraphicFramePr>
        <p:xfrm>
          <a:off x="420913" y="591344"/>
          <a:ext cx="11640458" cy="626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38896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МЕРОПРИЯТИЯ ПО ОРГАНИЗАЦИИ ГОРЯЧЕГО ПИТАНИЯ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9" name="Прямоугольник 102"/>
          <p:cNvSpPr>
            <a:spLocks noChangeArrowheads="1"/>
          </p:cNvSpPr>
          <p:nvPr/>
        </p:nvSpPr>
        <p:spPr bwMode="auto">
          <a:xfrm>
            <a:off x="-19050" y="34925"/>
            <a:ext cx="1221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</a:t>
            </a:r>
          </a:p>
        </p:txBody>
      </p:sp>
      <p:sp>
        <p:nvSpPr>
          <p:cNvPr id="6150" name="object 4"/>
          <p:cNvSpPr>
            <a:spLocks noChangeArrowheads="1"/>
          </p:cNvSpPr>
          <p:nvPr/>
        </p:nvSpPr>
        <p:spPr bwMode="auto">
          <a:xfrm>
            <a:off x="0" y="0"/>
            <a:ext cx="12192000" cy="498475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760971" y="827880"/>
            <a:ext cx="10515600" cy="47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002502651"/>
              </p:ext>
            </p:extLst>
          </p:nvPr>
        </p:nvGraphicFramePr>
        <p:xfrm>
          <a:off x="420913" y="591344"/>
          <a:ext cx="11640458" cy="626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0862"/>
            <a:ext cx="7130005" cy="401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0177" y="491922"/>
            <a:ext cx="6296628" cy="354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56254" y="3348701"/>
            <a:ext cx="6238753" cy="350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150471"/>
            <a:ext cx="12192000" cy="31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7613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МЕРОПРИЯТИЯ ПО ОРГАНИЗАЦИИ ГОРЯЧЕГО ПИТАНИЯ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20181</TotalTime>
  <Words>818</Words>
  <Application>Microsoft Office PowerPoint</Application>
  <PresentationFormat>Произвольный</PresentationFormat>
  <Paragraphs>128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Карасев</dc:creator>
  <cp:lastModifiedBy>L_Savina</cp:lastModifiedBy>
  <cp:revision>1612</cp:revision>
  <dcterms:created xsi:type="dcterms:W3CDTF">2018-06-01T09:19:56Z</dcterms:created>
  <dcterms:modified xsi:type="dcterms:W3CDTF">2020-09-17T04:49:52Z</dcterms:modified>
</cp:coreProperties>
</file>