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61" r:id="rId3"/>
    <p:sldId id="299" r:id="rId4"/>
    <p:sldId id="262" r:id="rId5"/>
    <p:sldId id="268" r:id="rId6"/>
    <p:sldId id="267" r:id="rId7"/>
    <p:sldId id="269" r:id="rId8"/>
    <p:sldId id="274" r:id="rId9"/>
    <p:sldId id="272" r:id="rId10"/>
    <p:sldId id="273" r:id="rId11"/>
    <p:sldId id="283" r:id="rId12"/>
    <p:sldId id="282" r:id="rId13"/>
    <p:sldId id="284" r:id="rId14"/>
    <p:sldId id="287" r:id="rId15"/>
    <p:sldId id="285" r:id="rId16"/>
    <p:sldId id="286" r:id="rId17"/>
    <p:sldId id="277" r:id="rId18"/>
    <p:sldId id="290" r:id="rId19"/>
    <p:sldId id="292" r:id="rId20"/>
    <p:sldId id="297" r:id="rId21"/>
    <p:sldId id="291" r:id="rId22"/>
    <p:sldId id="293" r:id="rId23"/>
    <p:sldId id="294" r:id="rId24"/>
    <p:sldId id="296" r:id="rId25"/>
    <p:sldId id="295" r:id="rId26"/>
    <p:sldId id="298" r:id="rId27"/>
    <p:sldId id="264" r:id="rId28"/>
    <p:sldId id="279" r:id="rId29"/>
    <p:sldId id="28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2F5F-411E-4D25-9008-A6BD45A273B2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CC-BA46-4225-917F-B7A28C8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2F5F-411E-4D25-9008-A6BD45A273B2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CC-BA46-4225-917F-B7A28C8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2F5F-411E-4D25-9008-A6BD45A273B2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CC-BA46-4225-917F-B7A28C8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2F5F-411E-4D25-9008-A6BD45A273B2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CC-BA46-4225-917F-B7A28C8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2F5F-411E-4D25-9008-A6BD45A273B2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CC-BA46-4225-917F-B7A28C8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2F5F-411E-4D25-9008-A6BD45A273B2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CC-BA46-4225-917F-B7A28C8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2F5F-411E-4D25-9008-A6BD45A273B2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CC-BA46-4225-917F-B7A28C8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2F5F-411E-4D25-9008-A6BD45A273B2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CC-BA46-4225-917F-B7A28C8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2F5F-411E-4D25-9008-A6BD45A273B2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CC-BA46-4225-917F-B7A28C8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2F5F-411E-4D25-9008-A6BD45A273B2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CC-BA46-4225-917F-B7A28C8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2F5F-411E-4D25-9008-A6BD45A273B2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CC-BA46-4225-917F-B7A28C8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82F5F-411E-4D25-9008-A6BD45A273B2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44BCC-BA46-4225-917F-B7A28C8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a-uchitel.ru/publ/konkursy_dlja_uchitelej_vospitatelej_detej/konkursy_soobshhestva_quot_ja_uchitel_quot/ii_mezhdunarodnyj_konkurs_raduga_prezentacij_2014/2-1-0-405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www.movdpo.ru/uploads/poj_bez_for_kids.pdf" TargetMode="External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hyperlink" Target="http://www.movdpo.ru/uploads/poj_bez_for_kids.pdf" TargetMode="External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4.jpeg"/><Relationship Id="rId4" Type="http://schemas.openxmlformats.org/officeDocument/2006/relationships/image" Target="../media/image27.jpeg"/><Relationship Id="rId9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6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83376" y="5157192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Подготовила: Ефремова Юлия Сергеевна, 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</a:rPr>
              <a:t>учитель МБОУ «</a:t>
            </a:r>
            <a:r>
              <a:rPr lang="ru-RU" sz="1400" b="1" dirty="0" err="1" smtClean="0">
                <a:solidFill>
                  <a:srgbClr val="002060"/>
                </a:solidFill>
              </a:rPr>
              <a:t>Варламовская</a:t>
            </a:r>
            <a:r>
              <a:rPr lang="ru-RU" sz="1400" b="1" dirty="0" smtClean="0">
                <a:solidFill>
                  <a:srgbClr val="002060"/>
                </a:solidFill>
              </a:rPr>
              <a:t> СШ»</a:t>
            </a:r>
            <a:endParaRPr lang="ru-RU" sz="1400" b="1" dirty="0">
              <a:solidFill>
                <a:srgbClr val="002060"/>
              </a:solidFill>
            </a:endParaRPr>
          </a:p>
          <a:p>
            <a:endParaRPr lang="ru-RU" sz="1600" b="1" dirty="0">
              <a:solidFill>
                <a:srgbClr val="002060"/>
              </a:solidFill>
            </a:endParaRPr>
          </a:p>
          <a:p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24077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"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0386" y="620688"/>
            <a:ext cx="8715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Занятие для обучающихся первого класса по правилам пожарной безопасности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2912" y="5949280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002060"/>
                </a:solidFill>
              </a:rPr>
              <a:t>х.Варламов</a:t>
            </a:r>
            <a:endParaRPr lang="ru-RU" sz="1400" b="1" dirty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2017-2018 </a:t>
            </a:r>
            <a:r>
              <a:rPr lang="ru-RU" sz="1400" b="1" dirty="0" err="1" smtClean="0">
                <a:solidFill>
                  <a:srgbClr val="002060"/>
                </a:solidFill>
              </a:rPr>
              <a:t>уч.год</a:t>
            </a:r>
            <a:endParaRPr lang="ru-RU" sz="1400" b="1" dirty="0">
              <a:solidFill>
                <a:srgbClr val="002060"/>
              </a:solidFill>
            </a:endParaRPr>
          </a:p>
          <a:p>
            <a:endParaRPr lang="ru-RU" sz="1600" b="1" dirty="0">
              <a:solidFill>
                <a:srgbClr val="002060"/>
              </a:solidFill>
            </a:endParaRPr>
          </a:p>
          <a:p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200834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00298" y="285728"/>
            <a:ext cx="628654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</a:p>
          <a:p>
            <a:pPr algn="just"/>
            <a:endParaRPr lang="ru-RU" sz="2800" b="1" i="1" dirty="0" smtClean="0">
              <a:solidFill>
                <a:srgbClr val="002060"/>
              </a:solidFill>
            </a:endParaRPr>
          </a:p>
          <a:p>
            <a:pPr algn="just"/>
            <a:endParaRPr lang="ru-RU" sz="3200" b="1" i="1" dirty="0" smtClean="0">
              <a:solidFill>
                <a:srgbClr val="C00000"/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285984" y="214290"/>
            <a:ext cx="6643734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Позвонив по телефону, необходимо сообщить следующую информацию: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i="1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786058"/>
            <a:ext cx="8501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lang="ru-RU" sz="32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точный адрес (улица, проспект, проезд, площадь, бульвар,);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•</a:t>
            </a:r>
            <a:r>
              <a:rPr lang="ru-RU" sz="3200" b="1" i="1" dirty="0" smtClean="0"/>
              <a:t> </a:t>
            </a:r>
            <a:r>
              <a:rPr lang="ru-RU" sz="3200" b="1" i="1" dirty="0" smtClean="0">
                <a:solidFill>
                  <a:srgbClr val="002060"/>
                </a:solidFill>
              </a:rPr>
              <a:t>номер дома, строения, корпуса;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•</a:t>
            </a:r>
            <a:r>
              <a:rPr lang="ru-RU" sz="3200" b="1" i="1" dirty="0" smtClean="0"/>
              <a:t> </a:t>
            </a:r>
            <a:r>
              <a:rPr lang="ru-RU" sz="3200" b="1" i="1" dirty="0" smtClean="0">
                <a:solidFill>
                  <a:srgbClr val="002060"/>
                </a:solidFill>
              </a:rPr>
              <a:t>что горит (дом, квартира, мусоропровод);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•</a:t>
            </a:r>
            <a:r>
              <a:rPr lang="ru-RU" sz="3200" b="1" i="1" dirty="0" smtClean="0"/>
              <a:t> </a:t>
            </a:r>
            <a:r>
              <a:rPr lang="ru-RU" sz="3200" b="1" i="1" dirty="0" smtClean="0">
                <a:solidFill>
                  <a:srgbClr val="002060"/>
                </a:solidFill>
              </a:rPr>
              <a:t>на каком этаже пожар;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•</a:t>
            </a:r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</a:rPr>
              <a:t>фамилию и телефон (с которого звоните).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200834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23728" y="260648"/>
            <a:ext cx="65642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Правило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второе:</a:t>
            </a:r>
          </a:p>
          <a:p>
            <a:pPr algn="just"/>
            <a:r>
              <a:rPr lang="ru-RU" sz="4000" b="1" i="1" dirty="0" smtClean="0">
                <a:solidFill>
                  <a:srgbClr val="C00000"/>
                </a:solidFill>
              </a:rPr>
              <a:t>НЕ ЗАЛИВАЙ </a:t>
            </a:r>
            <a:r>
              <a:rPr lang="ru-RU" sz="4000" b="1" i="1" dirty="0" smtClean="0">
                <a:solidFill>
                  <a:srgbClr val="002060"/>
                </a:solidFill>
              </a:rPr>
              <a:t>водой горящие электроприборы.</a:t>
            </a:r>
          </a:p>
        </p:txBody>
      </p:sp>
      <p:pic>
        <p:nvPicPr>
          <p:cNvPr id="7" name="Рисунок 6" descr="img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3000372"/>
            <a:ext cx="2786081" cy="2716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39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9" y="0"/>
            <a:ext cx="200834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31017" y="172935"/>
            <a:ext cx="65642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Правило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третье:</a:t>
            </a:r>
          </a:p>
          <a:p>
            <a:pPr algn="just"/>
            <a:r>
              <a:rPr lang="ru-RU" sz="4000" b="1" i="1" dirty="0" smtClean="0">
                <a:solidFill>
                  <a:srgbClr val="C00000"/>
                </a:solidFill>
              </a:rPr>
              <a:t>НЕ </a:t>
            </a:r>
            <a:r>
              <a:rPr lang="ru-RU" sz="4000" b="1" i="1" dirty="0">
                <a:solidFill>
                  <a:srgbClr val="C00000"/>
                </a:solidFill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</a:rPr>
              <a:t>ОТКРЫВАЙ </a:t>
            </a:r>
            <a:r>
              <a:rPr lang="ru-RU" sz="4000" b="1" i="1" dirty="0" smtClean="0">
                <a:solidFill>
                  <a:srgbClr val="002060"/>
                </a:solidFill>
              </a:rPr>
              <a:t>окно.</a:t>
            </a:r>
          </a:p>
        </p:txBody>
      </p:sp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0487" y="2883804"/>
            <a:ext cx="3043025" cy="2588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2857496"/>
            <a:ext cx="3043025" cy="2588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50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9" y="0"/>
            <a:ext cx="200834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23728" y="260648"/>
            <a:ext cx="65642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Правило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четвёртое:</a:t>
            </a:r>
          </a:p>
          <a:p>
            <a:pPr algn="just"/>
            <a:r>
              <a:rPr lang="ru-RU" sz="4000" b="1" i="1" dirty="0">
                <a:solidFill>
                  <a:srgbClr val="002060"/>
                </a:solidFill>
              </a:rPr>
              <a:t>п</a:t>
            </a:r>
            <a:r>
              <a:rPr lang="ru-RU" sz="4000" b="1" i="1" dirty="0" smtClean="0">
                <a:solidFill>
                  <a:srgbClr val="002060"/>
                </a:solidFill>
              </a:rPr>
              <a:t>рятаться во время пожара </a:t>
            </a:r>
            <a:r>
              <a:rPr lang="ru-RU" sz="4000" b="1" i="1" dirty="0" smtClean="0">
                <a:solidFill>
                  <a:srgbClr val="C00000"/>
                </a:solidFill>
              </a:rPr>
              <a:t>нельзя</a:t>
            </a:r>
            <a:r>
              <a:rPr lang="ru-RU" sz="4000" b="1" i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645" y="3088634"/>
            <a:ext cx="3214709" cy="288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588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53"/>
            <a:ext cx="9144000" cy="6857999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9" y="0"/>
            <a:ext cx="200834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23728" y="-662681"/>
            <a:ext cx="65642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Правило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пятое:</a:t>
            </a:r>
          </a:p>
          <a:p>
            <a:pPr algn="just"/>
            <a:r>
              <a:rPr lang="ru-RU" sz="4000" b="1" i="1" dirty="0">
                <a:solidFill>
                  <a:srgbClr val="002060"/>
                </a:solidFill>
              </a:rPr>
              <a:t>п</a:t>
            </a:r>
            <a:r>
              <a:rPr lang="ru-RU" sz="4000" b="1" i="1" dirty="0" smtClean="0">
                <a:solidFill>
                  <a:srgbClr val="002060"/>
                </a:solidFill>
              </a:rPr>
              <a:t>остарайся </a:t>
            </a:r>
            <a:r>
              <a:rPr lang="ru-RU" sz="4000" b="1" i="1" dirty="0" smtClean="0">
                <a:solidFill>
                  <a:srgbClr val="C00000"/>
                </a:solidFill>
              </a:rPr>
              <a:t>покинуть помещение! </a:t>
            </a:r>
            <a:r>
              <a:rPr lang="ru-RU" sz="4000" b="1" i="1" dirty="0" smtClean="0">
                <a:solidFill>
                  <a:srgbClr val="002060"/>
                </a:solidFill>
              </a:rPr>
              <a:t>Двигайся вдоль стены, закрыв нос и рот от дыма мокрой тряпкой.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16" y="3429000"/>
            <a:ext cx="3208260" cy="2514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90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9" y="0"/>
            <a:ext cx="200834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23728" y="-308158"/>
            <a:ext cx="648072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Правило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шестое:</a:t>
            </a:r>
          </a:p>
          <a:p>
            <a:pPr algn="just"/>
            <a:r>
              <a:rPr lang="ru-RU" sz="4000" b="1" i="1" dirty="0">
                <a:solidFill>
                  <a:srgbClr val="002060"/>
                </a:solidFill>
              </a:rPr>
              <a:t>л</a:t>
            </a:r>
            <a:r>
              <a:rPr lang="ru-RU" sz="4000" b="1" i="1" dirty="0" smtClean="0">
                <a:solidFill>
                  <a:srgbClr val="002060"/>
                </a:solidFill>
              </a:rPr>
              <a:t>ифтом пользоваться </a:t>
            </a:r>
            <a:r>
              <a:rPr lang="ru-RU" sz="4000" b="1" i="1" dirty="0" smtClean="0">
                <a:solidFill>
                  <a:srgbClr val="C00000"/>
                </a:solidFill>
              </a:rPr>
              <a:t>нельзя</a:t>
            </a:r>
            <a:r>
              <a:rPr lang="ru-RU" sz="4000" b="1" i="1" dirty="0" smtClean="0">
                <a:solidFill>
                  <a:srgbClr val="002060"/>
                </a:solidFill>
              </a:rPr>
              <a:t>!</a:t>
            </a:r>
          </a:p>
        </p:txBody>
      </p:sp>
      <p:pic>
        <p:nvPicPr>
          <p:cNvPr id="7" name="Рисунок 6" descr="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645" y="3121833"/>
            <a:ext cx="3214710" cy="2737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141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9" y="0"/>
            <a:ext cx="200834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23728" y="-1293042"/>
            <a:ext cx="648072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sz="3200" b="1" i="1" dirty="0">
              <a:solidFill>
                <a:schemeClr val="accent4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Правило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седьмое:</a:t>
            </a:r>
          </a:p>
          <a:p>
            <a:pPr algn="just"/>
            <a:r>
              <a:rPr lang="ru-RU" sz="4000" b="1" i="1" dirty="0">
                <a:solidFill>
                  <a:srgbClr val="002060"/>
                </a:solidFill>
              </a:rPr>
              <a:t>е</a:t>
            </a:r>
            <a:r>
              <a:rPr lang="ru-RU" sz="4000" b="1" i="1" dirty="0" smtClean="0">
                <a:solidFill>
                  <a:srgbClr val="002060"/>
                </a:solidFill>
              </a:rPr>
              <a:t>сли сам не смог вызвать пожарных, </a:t>
            </a:r>
            <a:r>
              <a:rPr lang="ru-RU" sz="4000" b="1" i="1" dirty="0" smtClean="0">
                <a:solidFill>
                  <a:srgbClr val="C00000"/>
                </a:solidFill>
              </a:rPr>
              <a:t>сообщи о пожаре</a:t>
            </a:r>
            <a:r>
              <a:rPr lang="ru-RU" sz="4000" b="1" i="1" dirty="0" smtClean="0">
                <a:solidFill>
                  <a:srgbClr val="002060"/>
                </a:solidFill>
              </a:rPr>
              <a:t> соседям.</a:t>
            </a:r>
          </a:p>
        </p:txBody>
      </p:sp>
      <p:pic>
        <p:nvPicPr>
          <p:cNvPr id="6" name="Рисунок 5" descr="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645" y="3428999"/>
            <a:ext cx="3214710" cy="2733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1"/>
            <a:ext cx="9358346" cy="6857999"/>
          </a:xfrm>
          <a:prstGeom prst="rect">
            <a:avLst/>
          </a:prstGeom>
        </p:spPr>
      </p:pic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2447365" cy="4345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71736" y="785794"/>
            <a:ext cx="628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000" b="1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56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500042"/>
            <a:ext cx="600079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Ребята, отгадайте загадку.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Кто стоит и строг, и важен,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В ярко-красный фрак наряжен,           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Как на службе, часовой –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Охраняет наш покой?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Ну а если вдруг случится –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Что-то, где-то задымится,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Или вдруг огонь-злодей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Разгорится у дверей,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Он всегда помочь успеет,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И злодея одолеет…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И ребенок, и родитель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Знают, – он – &lt;............&gt;!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b="1" dirty="0"/>
          </a:p>
        </p:txBody>
      </p:sp>
      <p:pic>
        <p:nvPicPr>
          <p:cNvPr id="7" name="Рисунок 6" descr="5280061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135" y="4643446"/>
            <a:ext cx="2309373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-18287"/>
            <a:ext cx="9358346" cy="6857999"/>
          </a:xfrm>
          <a:prstGeom prst="rect">
            <a:avLst/>
          </a:prstGeom>
        </p:spPr>
      </p:pic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2447365" cy="4345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71736" y="785794"/>
            <a:ext cx="628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000" b="1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56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7030A0"/>
                </a:solidFill>
                <a:latin typeface="+mn-lt"/>
              </a:rPr>
              <a:t>Отгадайте загадку.</a:t>
            </a:r>
            <a:endParaRPr lang="ru-RU" sz="4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915816" y="1340768"/>
            <a:ext cx="6085340" cy="49685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Arial" pitchFamily="34" charset="0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Я мчусь с сиреной на пожар,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Везу я воду с пеной.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Потушим вмиг огонь и жар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Мы быстро, словно стрелы.</a:t>
            </a: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1" name="Рисунок 10" descr="Процесс создания иллюстрации пожарной машины - Студия 38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5" b="91948" l="53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21796" y="2151221"/>
            <a:ext cx="655643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834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-34256"/>
            <a:ext cx="9358346" cy="6857999"/>
          </a:xfrm>
          <a:prstGeom prst="rect">
            <a:avLst/>
          </a:prstGeom>
        </p:spPr>
      </p:pic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2447365" cy="4345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71736" y="785794"/>
            <a:ext cx="628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000" b="1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56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7030A0"/>
                </a:solidFill>
                <a:latin typeface="+mn-lt"/>
              </a:rPr>
              <a:t>Отгадайте загадку.</a:t>
            </a:r>
            <a:endParaRPr lang="ru-RU" sz="4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970344" y="1083596"/>
            <a:ext cx="5040560" cy="47091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Arial" pitchFamily="34" charset="0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Смел огонь, они смелее,                                                     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Он силен, они сильнее,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Их огнем не испугать,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Им к огню не привыкать!</a:t>
            </a: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3" name="Рисунок 12" descr="Пожар в досуговом центре &quot;Московский&quot;: эвакуированы дети :: Северо-Запад :: Top.rbc.ru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8292" y="3365015"/>
            <a:ext cx="5040560" cy="3137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521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0"/>
            <a:ext cx="9358346" cy="6857999"/>
          </a:xfrm>
          <a:prstGeom prst="rect">
            <a:avLst/>
          </a:prstGeom>
        </p:spPr>
      </p:pic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7459"/>
            <a:ext cx="2447365" cy="4345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71736" y="785794"/>
            <a:ext cx="628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</a:rPr>
              <a:t>                                                         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56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47365" y="1709133"/>
            <a:ext cx="64109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0070C0"/>
                </a:solidFill>
              </a:rPr>
              <a:t>На данном занятии ребята вместе с известным мультипликационным героем, Иваном-царевичем, повторят правила пожарной безопасности, а также потом </a:t>
            </a:r>
            <a:r>
              <a:rPr lang="ru-RU" sz="3200" b="1" i="1" dirty="0" smtClean="0">
                <a:solidFill>
                  <a:srgbClr val="0070C0"/>
                </a:solidFill>
              </a:rPr>
              <a:t>будут отгадывать </a:t>
            </a:r>
            <a:r>
              <a:rPr lang="ru-RU" sz="3200" b="1" i="1" dirty="0" smtClean="0">
                <a:solidFill>
                  <a:srgbClr val="0070C0"/>
                </a:solidFill>
              </a:rPr>
              <a:t>загадки и выполнять задания для закрепления этих правил.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6608" y="84822"/>
            <a:ext cx="8715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Аннотация: к Занятию для обучающихся первого класса по правилам пожарной безопасности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-18287"/>
            <a:ext cx="9358346" cy="6857999"/>
          </a:xfrm>
          <a:prstGeom prst="rect">
            <a:avLst/>
          </a:prstGeom>
        </p:spPr>
      </p:pic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700" y="94803"/>
            <a:ext cx="2268900" cy="4028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71736" y="785794"/>
            <a:ext cx="628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000" b="1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56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smtClean="0">
                <a:solidFill>
                  <a:srgbClr val="002060"/>
                </a:solidFill>
                <a:latin typeface="+mn-lt"/>
              </a:rPr>
              <a:t>Отгадайте загадку.</a:t>
            </a: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979712" y="872696"/>
            <a:ext cx="8229600" cy="51126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Arial" pitchFamily="34" charset="0"/>
              <a:buNone/>
            </a:pPr>
            <a:r>
              <a:rPr lang="ru-RU" b="1" dirty="0" smtClean="0">
                <a:solidFill>
                  <a:srgbClr val="0070C0"/>
                </a:solidFill>
              </a:rPr>
              <a:t>Что за тесный, тесный дом? 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Сто сестричек жмутся в нем.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И любая из сестричек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Может вспыхнуть, как костер.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Не шути с сестричками,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Тоненькими …</a:t>
            </a:r>
            <a:r>
              <a:rPr lang="ru-RU" sz="3600" b="1" i="1" dirty="0" smtClean="0">
                <a:solidFill>
                  <a:schemeClr val="bg1"/>
                </a:solidFill>
              </a:rPr>
              <a:t/>
            </a:r>
            <a:br>
              <a:rPr lang="ru-RU" sz="3600" b="1" i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В Одесской области во время пожара пострадал трехлетний малы…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2152" y="3861048"/>
            <a:ext cx="4396128" cy="2729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482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-18287"/>
            <a:ext cx="9358346" cy="6857999"/>
          </a:xfrm>
          <a:prstGeom prst="rect">
            <a:avLst/>
          </a:prstGeom>
        </p:spPr>
      </p:pic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192" y="1834934"/>
            <a:ext cx="2447365" cy="4345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71736" y="785794"/>
            <a:ext cx="628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000" b="1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56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57200" y="357166"/>
            <a:ext cx="8229600" cy="15001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smtClean="0">
                <a:solidFill>
                  <a:srgbClr val="002060"/>
                </a:solidFill>
                <a:latin typeface="+mn-lt"/>
              </a:rPr>
              <a:t>По какому номеру можно вызвать пожарных?</a:t>
            </a:r>
            <a:r>
              <a:rPr lang="ru-RU" sz="3600" smtClean="0">
                <a:solidFill>
                  <a:srgbClr val="002060"/>
                </a:solidFill>
              </a:rPr>
              <a:t/>
            </a:r>
            <a:br>
              <a:rPr lang="ru-RU" sz="3600" smtClean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3269440"/>
            <a:ext cx="2736304" cy="1224136"/>
          </a:xfrm>
          <a:prstGeom prst="rec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01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65229" y="1574973"/>
            <a:ext cx="2736304" cy="1224136"/>
          </a:xfrm>
          <a:prstGeom prst="rec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02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274" y="5129443"/>
            <a:ext cx="2736304" cy="12241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03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3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-18287"/>
            <a:ext cx="9358346" cy="6857999"/>
          </a:xfrm>
          <a:prstGeom prst="rect">
            <a:avLst/>
          </a:prstGeom>
        </p:spPr>
      </p:pic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192" y="1834934"/>
            <a:ext cx="2447365" cy="4345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71736" y="785794"/>
            <a:ext cx="628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000" b="1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56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33160" y="418332"/>
            <a:ext cx="8229600" cy="128588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solidFill>
                  <a:srgbClr val="002060"/>
                </a:solidFill>
                <a:latin typeface="+mn-lt"/>
              </a:rPr>
              <a:t>Если в помещении много дыма…</a:t>
            </a:r>
            <a:br>
              <a:rPr lang="ru-RU" smtClean="0">
                <a:solidFill>
                  <a:srgbClr val="002060"/>
                </a:solidFill>
                <a:latin typeface="+mn-lt"/>
              </a:rPr>
            </a:b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7432" y="1704216"/>
            <a:ext cx="4572032" cy="1579616"/>
          </a:xfrm>
          <a:prstGeom prst="rec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1. Необходимо быстро убегать.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19002" y="4418860"/>
            <a:ext cx="4643470" cy="1500198"/>
          </a:xfrm>
          <a:prstGeom prst="rec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2. Необходимо двигаться ползком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1399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-18287"/>
            <a:ext cx="9358346" cy="6857999"/>
          </a:xfrm>
          <a:prstGeom prst="rect">
            <a:avLst/>
          </a:prstGeom>
        </p:spPr>
      </p:pic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192" y="1834934"/>
            <a:ext cx="2447365" cy="4345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71736" y="785794"/>
            <a:ext cx="628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000" b="1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56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819528"/>
            <a:ext cx="4857784" cy="1571636"/>
          </a:xfrm>
          <a:prstGeom prst="rec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1. Фамилию, имя,  ваш рост, цвет глаз.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76094" y="4037900"/>
            <a:ext cx="5072098" cy="1928826"/>
          </a:xfrm>
          <a:prstGeom prst="rec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2. Фамилию, адрес, подъезд, этаж, объект возгорания.</a:t>
            </a:r>
            <a:endParaRPr lang="ru-RU" sz="320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57200" y="500042"/>
            <a:ext cx="8229600" cy="10715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Что необходимо сообщить при вызове пожарных?</a:t>
            </a:r>
            <a:br>
              <a:rPr lang="ru-RU" sz="3600" dirty="0" smtClean="0">
                <a:solidFill>
                  <a:srgbClr val="002060"/>
                </a:solidFill>
                <a:latin typeface="+mn-lt"/>
              </a:rPr>
            </a:b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600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72" y="-6094"/>
            <a:ext cx="9358346" cy="6857999"/>
          </a:xfrm>
          <a:prstGeom prst="rect">
            <a:avLst/>
          </a:prstGeom>
        </p:spPr>
      </p:pic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71" y="2852936"/>
            <a:ext cx="2073730" cy="3682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71736" y="785794"/>
            <a:ext cx="628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000" b="1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56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500042"/>
            <a:ext cx="8229600" cy="10715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Если у вас мелкое возгорание…</a:t>
            </a: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295410"/>
            <a:ext cx="7459762" cy="138137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1. Необходимо потушить подручными средствами  (водой, сырым покрывалом).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69468" y="3667476"/>
            <a:ext cx="6589396" cy="11532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2. Необходимо убежать из дома.</a:t>
            </a:r>
          </a:p>
        </p:txBody>
      </p:sp>
    </p:spTree>
    <p:extLst>
      <p:ext uri="{BB962C8B-B14F-4D97-AF65-F5344CB8AC3E}">
        <p14:creationId xmlns:p14="http://schemas.microsoft.com/office/powerpoint/2010/main" val="175971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-18287"/>
            <a:ext cx="9358346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1736" y="785794"/>
            <a:ext cx="628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000" b="1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56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pic>
        <p:nvPicPr>
          <p:cNvPr id="9" name="Содержимое 3" descr="Новости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928670"/>
            <a:ext cx="7643866" cy="5565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428728" y="285728"/>
            <a:ext cx="7429552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600" b="1" dirty="0" smtClean="0">
                <a:ln w="6350">
                  <a:noFill/>
                </a:ln>
                <a:solidFill>
                  <a:srgbClr val="002060"/>
                </a:solidFill>
              </a:rPr>
              <a:t>Что перепутал художник?</a:t>
            </a:r>
            <a:br>
              <a:rPr lang="ru-RU" sz="3600" b="1" dirty="0" smtClean="0">
                <a:ln w="6350">
                  <a:noFill/>
                </a:ln>
                <a:solidFill>
                  <a:srgbClr val="002060"/>
                </a:solidFill>
              </a:rPr>
            </a:br>
            <a:endParaRPr lang="ru-RU" sz="36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15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-18287"/>
            <a:ext cx="9358346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1736" y="785794"/>
            <a:ext cx="628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000" b="1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56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357166"/>
            <a:ext cx="8229600" cy="1285884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smtClean="0">
                <a:solidFill>
                  <a:srgbClr val="002060"/>
                </a:solidFill>
                <a:latin typeface="+mn-lt"/>
              </a:rPr>
              <a:t>Что хотел сказать этим рисунком художник?</a:t>
            </a:r>
            <a:r>
              <a:rPr lang="ru-RU" smtClean="0">
                <a:solidFill>
                  <a:schemeClr val="bg1"/>
                </a:solidFill>
              </a:rPr>
              <a:t/>
            </a:r>
            <a:br>
              <a:rPr lang="ru-RU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8" name="Содержимое 4" descr="Новости класса FREE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1" y="1285860"/>
            <a:ext cx="4857784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6165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0034" y="357166"/>
            <a:ext cx="8001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C00000"/>
                </a:solidFill>
              </a:rPr>
              <a:t>Молодцы, ребята! </a:t>
            </a:r>
            <a:r>
              <a:rPr lang="ru-RU" sz="2800" b="1" i="1" dirty="0" smtClean="0">
                <a:solidFill>
                  <a:srgbClr val="002060"/>
                </a:solidFill>
              </a:rPr>
              <a:t>А вот поближе с огнетушителем и правилами поведения при пожаре в школе  мы познакомимся на следующем занятии. </a:t>
            </a: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</a:rPr>
              <a:t> Мне пора возвращаться в своё царство. </a:t>
            </a:r>
          </a:p>
          <a:p>
            <a:pPr algn="just"/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ДО СВИДАНИЯ!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28" y="3182215"/>
            <a:ext cx="309634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0"/>
            <a:ext cx="842968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  <a:hlinkClick r:id="rId3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charset="0"/>
              <a:cs typeface="Arial" charset="0"/>
              <a:hlinkClick r:id="rId3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2060"/>
                </a:solidFill>
              </a:rPr>
              <a:t>В презентации использованы: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  <a:hlinkClick r:id="rId3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28596" y="1142984"/>
          <a:ext cx="8358246" cy="499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722"/>
                <a:gridCol w="7038524"/>
              </a:tblGrid>
              <a:tr h="557519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картинки</a:t>
                      </a:r>
                      <a:endParaRPr lang="ru-RU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ссылки</a:t>
                      </a:r>
                      <a:endParaRPr lang="ru-RU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38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http://media.filmz.ru/photos/big/filmz.ru_b_61257.jpg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589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http://forumcinemaslv.blob.core.windows.net/1012/Event_7085/gallery/14.jpg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984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http://proletka.ru/images/cms/thumbs/274102b1708ded5ed6ccf2d1a53fabefc60bfb11/kinopoisk_ru-ivan-tsarevich-i-seriy-volk-2-2290564_870_490_jpg.jpg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964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http://www.1tv.kz/sites/default/files/styles/tv-peredacha-slider/public/moviephoto/ivan-carevich-i-seryj-volk-afisha.jpg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984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https://im0-tub-ru.yandex.net/i?id=91b61970fdc4cbcfbfd8d6d8c08b1106&amp;n=21</a:t>
                      </a: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575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http://dmsh5.muzkult.ru/img/upload/157/image_image_346828.jpg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238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http://super-sosh2011.ucoz.ru/ohranazdorovja/utyug.jpg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Рисунок 19" descr="filmz.ru_b_612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714488"/>
            <a:ext cx="761972" cy="285753"/>
          </a:xfrm>
          <a:prstGeom prst="rect">
            <a:avLst/>
          </a:prstGeom>
        </p:spPr>
      </p:pic>
      <p:pic>
        <p:nvPicPr>
          <p:cNvPr id="21" name="Рисунок 20" descr="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2143116"/>
            <a:ext cx="516437" cy="642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Рисунок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2786058"/>
            <a:ext cx="500033" cy="887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3714752"/>
            <a:ext cx="571504" cy="651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i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34" y="4500570"/>
            <a:ext cx="1143008" cy="642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image_image_34682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5786" y="5357826"/>
            <a:ext cx="500066" cy="319754"/>
          </a:xfrm>
          <a:prstGeom prst="rect">
            <a:avLst/>
          </a:prstGeom>
        </p:spPr>
      </p:pic>
      <p:pic>
        <p:nvPicPr>
          <p:cNvPr id="26" name="Рисунок 25" descr="utyu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5786" y="5857892"/>
            <a:ext cx="500066" cy="310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0"/>
            <a:ext cx="842968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  <a:hlinkClick r:id="rId3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charset="0"/>
              <a:cs typeface="Arial" charset="0"/>
              <a:hlinkClick r:id="rId3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  <a:hlinkClick r:id="rId3"/>
            </a:endParaRPr>
          </a:p>
        </p:txBody>
      </p:sp>
      <p:pic>
        <p:nvPicPr>
          <p:cNvPr id="24" name="Рисунок 23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4643446"/>
            <a:ext cx="2952328" cy="1659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00034" y="500042"/>
          <a:ext cx="8143932" cy="3893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68580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картинки</a:t>
                      </a:r>
                      <a:endParaRPr lang="ru-RU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ссылки</a:t>
                      </a:r>
                      <a:endParaRPr lang="ru-RU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http://vnd12.ru/uploads/posts/2014-06/1403790579_spichki-detyam.jpg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https://im1-tub-ru.yandex.net/i?id=a2655f6f4c0f31ac1cd210eda7bc1f14&amp;n=33&amp;h=190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http://super-sosh2011.ucoz.ru/ohranazdorovja/012.jpg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http://ugsib.ru/page/pozhar/52800612.gif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http://fs.nashaucheba.ru/tw_files2/urls_3/1454/d-1453712/img10.jpg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86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http://www.nash2.edusite.ru/DswMedia/pojar2.jpg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Рисунок 13" descr="1403790579_spichki-detya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928670"/>
            <a:ext cx="857256" cy="506091"/>
          </a:xfrm>
          <a:prstGeom prst="rect">
            <a:avLst/>
          </a:prstGeom>
        </p:spPr>
      </p:pic>
      <p:pic>
        <p:nvPicPr>
          <p:cNvPr id="15" name="Рисунок 14" descr="Dom_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1571612"/>
            <a:ext cx="785818" cy="647955"/>
          </a:xfrm>
          <a:prstGeom prst="rect">
            <a:avLst/>
          </a:prstGeom>
        </p:spPr>
      </p:pic>
      <p:pic>
        <p:nvPicPr>
          <p:cNvPr id="16" name="Рисунок 15" descr="0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224" y="2500306"/>
            <a:ext cx="428628" cy="238127"/>
          </a:xfrm>
          <a:prstGeom prst="rect">
            <a:avLst/>
          </a:prstGeom>
        </p:spPr>
      </p:pic>
      <p:pic>
        <p:nvPicPr>
          <p:cNvPr id="17" name="Рисунок 16" descr="52800612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348" y="2857496"/>
            <a:ext cx="769791" cy="214314"/>
          </a:xfrm>
          <a:prstGeom prst="rect">
            <a:avLst/>
          </a:prstGeom>
        </p:spPr>
      </p:pic>
      <p:pic>
        <p:nvPicPr>
          <p:cNvPr id="19" name="Рисунок 18" descr="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5786" y="3214686"/>
            <a:ext cx="571504" cy="492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 descr="pojar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8662" y="3857628"/>
            <a:ext cx="357190" cy="504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0"/>
            <a:ext cx="9358346" cy="6857999"/>
          </a:xfrm>
          <a:prstGeom prst="rect">
            <a:avLst/>
          </a:prstGeom>
        </p:spPr>
      </p:pic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2447365" cy="4345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71736" y="785794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solidFill>
                  <a:srgbClr val="002060"/>
                </a:solidFill>
              </a:rPr>
              <a:t>Здравствуйте, Ребята!</a:t>
            </a:r>
            <a:r>
              <a:rPr lang="ru-RU" sz="2400" b="1" i="1" dirty="0" smtClean="0">
                <a:solidFill>
                  <a:srgbClr val="002060"/>
                </a:solidFill>
              </a:rPr>
              <a:t>                                                         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56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47365" y="1442310"/>
            <a:ext cx="641091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002060"/>
                </a:solidFill>
              </a:rPr>
              <a:t>Я - Иван </a:t>
            </a:r>
            <a:r>
              <a:rPr lang="ru-RU" sz="3200" b="1" i="1" dirty="0">
                <a:solidFill>
                  <a:srgbClr val="002060"/>
                </a:solidFill>
              </a:rPr>
              <a:t>Царевич из Тридевятого царства. 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>
                <a:solidFill>
                  <a:srgbClr val="002060"/>
                </a:solidFill>
              </a:rPr>
              <a:t>У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>
                <a:solidFill>
                  <a:srgbClr val="002060"/>
                </a:solidFill>
              </a:rPr>
              <a:t>Вас </a:t>
            </a:r>
            <a:r>
              <a:rPr lang="ru-RU" sz="3200" b="1" i="1" dirty="0" smtClean="0">
                <a:solidFill>
                  <a:srgbClr val="002060"/>
                </a:solidFill>
              </a:rPr>
              <a:t>здесь </a:t>
            </a:r>
            <a:r>
              <a:rPr lang="ru-RU" sz="3200" b="1" i="1" dirty="0">
                <a:solidFill>
                  <a:srgbClr val="002060"/>
                </a:solidFill>
              </a:rPr>
              <a:t>совсем </a:t>
            </a:r>
            <a:r>
              <a:rPr lang="ru-RU" sz="3200" b="1" i="1" dirty="0" smtClean="0">
                <a:solidFill>
                  <a:srgbClr val="002060"/>
                </a:solidFill>
              </a:rPr>
              <a:t>не так, как </a:t>
            </a:r>
            <a:r>
              <a:rPr lang="ru-RU" sz="3200" b="1" i="1" dirty="0">
                <a:solidFill>
                  <a:srgbClr val="002060"/>
                </a:solidFill>
              </a:rPr>
              <a:t>у нас. А вот  Правила </a:t>
            </a:r>
            <a:r>
              <a:rPr lang="ru-RU" sz="3200" b="1" i="1" dirty="0" smtClean="0">
                <a:solidFill>
                  <a:srgbClr val="002060"/>
                </a:solidFill>
              </a:rPr>
              <a:t>ПОЖАРНОЙ безопасности такие же! И я вам о них сегодня расскажу</a:t>
            </a:r>
            <a:r>
              <a:rPr lang="ru-RU" sz="3200" b="1" i="1" dirty="0">
                <a:solidFill>
                  <a:srgbClr val="002060"/>
                </a:solidFill>
              </a:rPr>
              <a:t>.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>
                <a:solidFill>
                  <a:srgbClr val="002060"/>
                </a:solidFill>
              </a:rPr>
              <a:t>В</a:t>
            </a:r>
            <a:r>
              <a:rPr lang="ru-RU" sz="3200" b="1" i="1" dirty="0" smtClean="0">
                <a:solidFill>
                  <a:srgbClr val="002060"/>
                </a:solidFill>
              </a:rPr>
              <a:t>ы должны знать, как  вести себя дома, чтобы не случилось беды.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200834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00298" y="285728"/>
            <a:ext cx="62865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Правило первое: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НЕЛЬЗЯ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оставлять без присмотра включенные газовые или электрические плиты.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mage_image_3468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2633559"/>
            <a:ext cx="5943600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200834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00298" y="285728"/>
            <a:ext cx="628654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Правило 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второе:</a:t>
            </a:r>
          </a:p>
          <a:p>
            <a:pPr algn="just"/>
            <a:r>
              <a:rPr lang="ru-RU" sz="3200" b="1" i="1" dirty="0" smtClean="0">
                <a:solidFill>
                  <a:srgbClr val="C00000"/>
                </a:solidFill>
              </a:rPr>
              <a:t>НЕЛЬЗЯ </a:t>
            </a:r>
            <a:r>
              <a:rPr lang="ru-RU" sz="3200" b="1" i="1" dirty="0" smtClean="0">
                <a:solidFill>
                  <a:srgbClr val="002060"/>
                </a:solidFill>
              </a:rPr>
              <a:t>зажигать свечи, спички без взрослых, и </a:t>
            </a:r>
            <a:r>
              <a:rPr lang="ru-RU" sz="3200" b="1" i="1" dirty="0">
                <a:solidFill>
                  <a:srgbClr val="002060"/>
                </a:solidFill>
              </a:rPr>
              <a:t>и</a:t>
            </a:r>
            <a:r>
              <a:rPr lang="ru-RU" sz="3200" b="1" i="1" dirty="0" smtClean="0">
                <a:solidFill>
                  <a:srgbClr val="002060"/>
                </a:solidFill>
              </a:rPr>
              <a:t>грать со спичками и зажженными свечами.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403790579_spichki-dety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322" y="2928921"/>
            <a:ext cx="5929355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200834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95459" y="332656"/>
            <a:ext cx="656421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Правило третье:</a:t>
            </a:r>
            <a:endParaRPr lang="ru-RU" sz="3200" b="1" i="1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i="1" dirty="0" smtClean="0">
                <a:solidFill>
                  <a:srgbClr val="C00000"/>
                </a:solidFill>
              </a:rPr>
              <a:t>НЕЛЬЗЯ </a:t>
            </a:r>
            <a:r>
              <a:rPr lang="ru-RU" sz="2800" b="1" i="1" dirty="0" smtClean="0">
                <a:solidFill>
                  <a:srgbClr val="002060"/>
                </a:solidFill>
              </a:rPr>
              <a:t>самому, без взрослых, пользоваться микроволновой печью, тостером, утюгом, электрочайником, другими электрическими нагревательными  приборами.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om_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017" y="3212976"/>
            <a:ext cx="4071966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200834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357422" y="501171"/>
            <a:ext cx="642942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Правило четвёртое:</a:t>
            </a:r>
            <a:endParaRPr lang="ru-RU" sz="3200" b="1" i="1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i="1" dirty="0" smtClean="0">
                <a:solidFill>
                  <a:srgbClr val="C00000"/>
                </a:solidFill>
              </a:rPr>
              <a:t>НЕЛЬЗЯ </a:t>
            </a:r>
            <a:r>
              <a:rPr lang="ru-RU" sz="2800" b="1" i="1" dirty="0" smtClean="0">
                <a:solidFill>
                  <a:srgbClr val="002060"/>
                </a:solidFill>
              </a:rPr>
              <a:t>оставлять без присмотра включенные электрические приборы, электролампы, электронагреватели.</a:t>
            </a:r>
          </a:p>
          <a:p>
            <a:pPr algn="just"/>
            <a:endParaRPr lang="ru-RU" sz="3200" b="1" i="1" dirty="0" smtClean="0">
              <a:solidFill>
                <a:srgbClr val="C00000"/>
              </a:solidFill>
            </a:endParaRPr>
          </a:p>
        </p:txBody>
      </p:sp>
      <p:pic>
        <p:nvPicPr>
          <p:cNvPr id="8" name="Рисунок 7" descr="utyu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199" y="2928921"/>
            <a:ext cx="5643602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1"/>
            <a:ext cx="9358346" cy="6857999"/>
          </a:xfrm>
          <a:prstGeom prst="rect">
            <a:avLst/>
          </a:prstGeom>
        </p:spPr>
      </p:pic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2447365" cy="4345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71736" y="785794"/>
            <a:ext cx="62865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000" b="1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4000" b="1" i="1" dirty="0" smtClean="0">
                <a:solidFill>
                  <a:srgbClr val="002060"/>
                </a:solidFill>
              </a:rPr>
              <a:t>А знаете ли вы,</a:t>
            </a:r>
            <a:r>
              <a:rPr lang="ru-RU" sz="4000" dirty="0" smtClean="0"/>
              <a:t> </a:t>
            </a:r>
            <a:r>
              <a:rPr lang="ru-RU" sz="4000" b="1" i="1" dirty="0" smtClean="0">
                <a:solidFill>
                  <a:srgbClr val="002060"/>
                </a:solidFill>
              </a:rPr>
              <a:t>как правильно действовать при пожаре?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56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200834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00298" y="285728"/>
            <a:ext cx="628654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Первое действие</a:t>
            </a:r>
            <a:r>
              <a:rPr lang="ru-RU" sz="3200" b="1" i="1" dirty="0" smtClean="0">
                <a:solidFill>
                  <a:srgbClr val="002060"/>
                </a:solidFill>
              </a:rPr>
              <a:t>, которое надо выполнить при пожаре – вызвать специальные службы. Единый телефон пожарных и спасателей – </a:t>
            </a:r>
            <a:r>
              <a:rPr lang="ru-RU" sz="3200" b="1" i="1" dirty="0" smtClean="0">
                <a:solidFill>
                  <a:srgbClr val="C00000"/>
                </a:solidFill>
              </a:rPr>
              <a:t>01</a:t>
            </a:r>
            <a:r>
              <a:rPr lang="ru-RU" sz="3200" b="1" i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sz="3200" b="1" i="1" dirty="0" smtClean="0">
              <a:solidFill>
                <a:srgbClr val="C00000"/>
              </a:solidFill>
            </a:endParaRPr>
          </a:p>
        </p:txBody>
      </p:sp>
      <p:pic>
        <p:nvPicPr>
          <p:cNvPr id="7" name="Рисунок 6" descr="0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3068960"/>
            <a:ext cx="4000528" cy="3217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</TotalTime>
  <Words>577</Words>
  <Application>Microsoft Office PowerPoint</Application>
  <PresentationFormat>Экран (4:3)</PresentationFormat>
  <Paragraphs>119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Tw Cen MT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*Питер-Company*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25</cp:lastModifiedBy>
  <cp:revision>115</cp:revision>
  <dcterms:created xsi:type="dcterms:W3CDTF">2015-04-04T13:59:13Z</dcterms:created>
  <dcterms:modified xsi:type="dcterms:W3CDTF">2017-09-14T07:23:43Z</dcterms:modified>
</cp:coreProperties>
</file>